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7" r:id="rId3"/>
    <p:sldId id="260" r:id="rId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8000"/>
    <a:srgbClr val="CC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880" y="5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3371DC2-1F74-4E4C-9358-D9885AB580F1}" type="datetimeFigureOut">
              <a:rPr lang="en-GB" smtClean="0"/>
              <a:t>28/01/2026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03DD597-8007-4E35-9DC4-A79F66CCDC4E}" type="slidenum">
              <a:rPr lang="en-GB" smtClean="0"/>
              <a:t>‹#›</a:t>
            </a:fld>
            <a:endParaRPr lang="en-GB"/>
          </a:p>
        </p:txBody>
      </p:sp>
    </p:spTree>
    <p:extLst>
      <p:ext uri="{BB962C8B-B14F-4D97-AF65-F5344CB8AC3E}">
        <p14:creationId xmlns:p14="http://schemas.microsoft.com/office/powerpoint/2010/main" val="2084577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03DD597-8007-4E35-9DC4-A79F66CCDC4E}" type="slidenum">
              <a:rPr lang="en-GB" smtClean="0"/>
              <a:t>1</a:t>
            </a:fld>
            <a:endParaRPr lang="en-GB"/>
          </a:p>
        </p:txBody>
      </p:sp>
    </p:spTree>
    <p:extLst>
      <p:ext uri="{BB962C8B-B14F-4D97-AF65-F5344CB8AC3E}">
        <p14:creationId xmlns:p14="http://schemas.microsoft.com/office/powerpoint/2010/main" val="61610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03DD597-8007-4E35-9DC4-A79F66CCDC4E}" type="slidenum">
              <a:rPr lang="en-GB" smtClean="0"/>
              <a:t>2</a:t>
            </a:fld>
            <a:endParaRPr lang="en-GB"/>
          </a:p>
        </p:txBody>
      </p:sp>
    </p:spTree>
    <p:extLst>
      <p:ext uri="{BB962C8B-B14F-4D97-AF65-F5344CB8AC3E}">
        <p14:creationId xmlns:p14="http://schemas.microsoft.com/office/powerpoint/2010/main" val="6161049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03DD597-8007-4E35-9DC4-A79F66CCDC4E}" type="slidenum">
              <a:rPr lang="en-GB" smtClean="0"/>
              <a:t>3</a:t>
            </a:fld>
            <a:endParaRPr lang="en-GB"/>
          </a:p>
        </p:txBody>
      </p:sp>
    </p:spTree>
    <p:extLst>
      <p:ext uri="{BB962C8B-B14F-4D97-AF65-F5344CB8AC3E}">
        <p14:creationId xmlns:p14="http://schemas.microsoft.com/office/powerpoint/2010/main" val="2817784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5200103" y="4294957"/>
            <a:ext cx="683765" cy="8353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3295782" y="4414384"/>
            <a:ext cx="644479" cy="787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76200" y="152400"/>
            <a:ext cx="2667000" cy="6629400"/>
          </a:xfrm>
          <a:prstGeom prst="rect">
            <a:avLst/>
          </a:prstGeom>
          <a:solidFill>
            <a:schemeClr val="bg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0" name="Straight Connector 9"/>
          <p:cNvCxnSpPr/>
          <p:nvPr/>
        </p:nvCxnSpPr>
        <p:spPr>
          <a:xfrm>
            <a:off x="320320" y="1447800"/>
            <a:ext cx="1524000" cy="0"/>
          </a:xfrm>
          <a:prstGeom prst="line">
            <a:avLst/>
          </a:prstGeom>
        </p:spPr>
        <p:style>
          <a:lnRef idx="1">
            <a:schemeClr val="accent1"/>
          </a:lnRef>
          <a:fillRef idx="0">
            <a:schemeClr val="accent1"/>
          </a:fillRef>
          <a:effectRef idx="0">
            <a:schemeClr val="accent1"/>
          </a:effectRef>
          <a:fontRef idx="minor">
            <a:schemeClr val="tx1"/>
          </a:fontRef>
        </p:style>
      </p:cxnSp>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1505130" y="582238"/>
            <a:ext cx="725832" cy="681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Rectangle 5"/>
          <p:cNvSpPr>
            <a:spLocks noChangeArrowheads="1"/>
          </p:cNvSpPr>
          <p:nvPr/>
        </p:nvSpPr>
        <p:spPr bwMode="auto">
          <a:xfrm>
            <a:off x="151507" y="3747337"/>
            <a:ext cx="2590800" cy="3016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US" altLang="en-US" sz="1000" b="1" u="sng" dirty="0">
                <a:solidFill>
                  <a:srgbClr val="808000"/>
                </a:solidFill>
                <a:latin typeface="Arial Narrow" pitchFamily="34" charset="0"/>
              </a:rPr>
              <a:t>Our Woodland Project</a:t>
            </a:r>
            <a:endParaRPr lang="en-GB" altLang="en-US" sz="1000" dirty="0">
              <a:solidFill>
                <a:srgbClr val="808000"/>
              </a:solidFill>
              <a:latin typeface="Arial Narrow" pitchFamily="34" charset="0"/>
            </a:endParaRPr>
          </a:p>
          <a:p>
            <a:pPr eaLnBrk="1" hangingPunct="1">
              <a:spcBef>
                <a:spcPct val="0"/>
              </a:spcBef>
              <a:buFontTx/>
              <a:buNone/>
            </a:pPr>
            <a:r>
              <a:rPr lang="en-US" altLang="en-US" sz="1000" dirty="0">
                <a:solidFill>
                  <a:srgbClr val="808000"/>
                </a:solidFill>
                <a:latin typeface="Arial Narrow" pitchFamily="34" charset="0"/>
              </a:rPr>
              <a:t>The concept of Forest Schools has developed from the Scandinavian education system and is about children experiencing the natural world and learning outdoors.  Children learn from first hand experiences and will develop skills like perseverance, independence and responsibility which will help to build self esteem.  These skills will also help children to achieve more when they are back in the classroom.</a:t>
            </a:r>
          </a:p>
          <a:p>
            <a:pPr eaLnBrk="1" hangingPunct="1">
              <a:spcBef>
                <a:spcPct val="0"/>
              </a:spcBef>
              <a:buFontTx/>
              <a:buNone/>
            </a:pPr>
            <a:r>
              <a:rPr lang="en-US" altLang="en-US" sz="1000" dirty="0">
                <a:solidFill>
                  <a:srgbClr val="808000"/>
                </a:solidFill>
                <a:latin typeface="Arial Narrow" pitchFamily="34" charset="0"/>
              </a:rPr>
              <a:t>In 2024, we decided that we had such an amazing space in our school grounds that wasn’t being used as much as we would have liked so we took on Our Wonderful Woodland Project to help to enhance and embrace it, for all our children, local community and its wildlife. </a:t>
            </a:r>
          </a:p>
          <a:p>
            <a:pPr eaLnBrk="1" hangingPunct="1">
              <a:spcBef>
                <a:spcPct val="0"/>
              </a:spcBef>
              <a:buFontTx/>
              <a:buNone/>
            </a:pPr>
            <a:r>
              <a:rPr lang="en-US" altLang="en-US" sz="1000" dirty="0">
                <a:solidFill>
                  <a:srgbClr val="808000"/>
                </a:solidFill>
                <a:latin typeface="Arial Narrow" pitchFamily="34" charset="0"/>
              </a:rPr>
              <a:t>Our goal was to ensure that everyone gets the opportunity to learn and explore in this wonderful, unique space regularly.</a:t>
            </a:r>
            <a:endParaRPr lang="en-GB" altLang="en-US" sz="1000" dirty="0">
              <a:solidFill>
                <a:srgbClr val="808000"/>
              </a:solidFill>
              <a:latin typeface="Arial Narrow" pitchFamily="34" charset="0"/>
            </a:endParaRPr>
          </a:p>
        </p:txBody>
      </p:sp>
      <p:sp>
        <p:nvSpPr>
          <p:cNvPr id="19" name="Rectangle 11"/>
          <p:cNvSpPr>
            <a:spLocks noChangeArrowheads="1"/>
          </p:cNvSpPr>
          <p:nvPr/>
        </p:nvSpPr>
        <p:spPr bwMode="auto">
          <a:xfrm>
            <a:off x="3388255" y="1857623"/>
            <a:ext cx="2499360"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US" altLang="en-US" sz="1000" b="1" u="sng" dirty="0">
                <a:solidFill>
                  <a:srgbClr val="808000"/>
                </a:solidFill>
                <a:latin typeface="Arial Narrow" pitchFamily="34" charset="0"/>
              </a:rPr>
              <a:t>What should we wear?</a:t>
            </a:r>
            <a:endParaRPr lang="en-GB" altLang="en-US" sz="1000" b="1" u="sng" dirty="0">
              <a:solidFill>
                <a:srgbClr val="808000"/>
              </a:solidFill>
              <a:latin typeface="Arial Narrow" pitchFamily="34" charset="0"/>
            </a:endParaRPr>
          </a:p>
          <a:p>
            <a:pPr eaLnBrk="1" hangingPunct="1">
              <a:spcBef>
                <a:spcPct val="0"/>
              </a:spcBef>
              <a:buFontTx/>
              <a:buNone/>
            </a:pPr>
            <a:r>
              <a:rPr lang="en-US" altLang="en-US" sz="1000" dirty="0">
                <a:solidFill>
                  <a:srgbClr val="808000"/>
                </a:solidFill>
                <a:latin typeface="Arial Narrow" pitchFamily="34" charset="0"/>
              </a:rPr>
              <a:t>It is really important that your child is warm and dry during their woodland sessions.  Children will get muddy, so should bring into school an </a:t>
            </a:r>
            <a:r>
              <a:rPr lang="en-US" altLang="en-US" sz="1000" b="1" dirty="0">
                <a:solidFill>
                  <a:srgbClr val="808000"/>
                </a:solidFill>
                <a:latin typeface="Arial Narrow" pitchFamily="34" charset="0"/>
              </a:rPr>
              <a:t>old </a:t>
            </a:r>
            <a:r>
              <a:rPr lang="en-US" altLang="en-US" sz="1000" dirty="0">
                <a:solidFill>
                  <a:srgbClr val="808000"/>
                </a:solidFill>
                <a:latin typeface="Arial Narrow" pitchFamily="34" charset="0"/>
              </a:rPr>
              <a:t>set of clothes to get changed into before their </a:t>
            </a:r>
            <a:r>
              <a:rPr lang="en-GB" altLang="en-US" sz="1000" dirty="0">
                <a:solidFill>
                  <a:srgbClr val="808000"/>
                </a:solidFill>
                <a:latin typeface="Arial Narrow" pitchFamily="34" charset="0"/>
              </a:rPr>
              <a:t>session.</a:t>
            </a:r>
          </a:p>
          <a:p>
            <a:pPr eaLnBrk="1" hangingPunct="1">
              <a:spcBef>
                <a:spcPct val="0"/>
              </a:spcBef>
              <a:buFontTx/>
              <a:buNone/>
            </a:pPr>
            <a:r>
              <a:rPr lang="en-US" altLang="en-US" sz="1000" dirty="0">
                <a:solidFill>
                  <a:srgbClr val="808000"/>
                </a:solidFill>
                <a:latin typeface="Arial Narrow" pitchFamily="34" charset="0"/>
              </a:rPr>
              <a:t>In cold weather children will need:  long sleeved T-Shirt, warm trousers, 2 pairs of socks, warm layers – sweatshirt, jumper, fleece, warm hat, a pairs of gloves, waterproof trousers and jacket, wellington boots. Most of these items are needed for our OPAL playtimes so do not worry because the same gear can be used for both!</a:t>
            </a:r>
          </a:p>
          <a:p>
            <a:pPr eaLnBrk="1" hangingPunct="1">
              <a:spcBef>
                <a:spcPct val="0"/>
              </a:spcBef>
              <a:buFontTx/>
              <a:buNone/>
            </a:pPr>
            <a:r>
              <a:rPr lang="en-US" altLang="en-US" sz="1000" dirty="0">
                <a:solidFill>
                  <a:srgbClr val="808000"/>
                </a:solidFill>
                <a:latin typeface="Arial Narrow" pitchFamily="34" charset="0"/>
              </a:rPr>
              <a:t>We do have spares too, so please come and talk to your class teacher if you feel this is something we can help you with.</a:t>
            </a:r>
            <a:endParaRPr lang="en-GB" altLang="en-US" sz="1000" dirty="0">
              <a:solidFill>
                <a:srgbClr val="808000"/>
              </a:solidFill>
              <a:latin typeface="Arial Narrow" pitchFamily="34" charset="0"/>
            </a:endParaRPr>
          </a:p>
          <a:p>
            <a:pPr eaLnBrk="1" hangingPunct="1">
              <a:spcBef>
                <a:spcPct val="0"/>
              </a:spcBef>
              <a:buFontTx/>
              <a:buNone/>
            </a:pPr>
            <a:r>
              <a:rPr lang="en-US" altLang="en-US" sz="1000" dirty="0">
                <a:solidFill>
                  <a:srgbClr val="808000"/>
                </a:solidFill>
                <a:latin typeface="Arial Narrow" pitchFamily="34" charset="0"/>
              </a:rPr>
              <a:t>In warm weather:  light cool clothing – long sleeved top, light weight trousers, wellington or other sturdy boots, sun hats, full waterproof gear may be required at times, although it is pretty shaded in there!</a:t>
            </a:r>
            <a:endParaRPr lang="en-GB" altLang="en-US" sz="1000" dirty="0">
              <a:solidFill>
                <a:srgbClr val="808000"/>
              </a:solidFill>
              <a:latin typeface="Arial Narrow" pitchFamily="34" charset="0"/>
            </a:endParaRPr>
          </a:p>
        </p:txBody>
      </p:sp>
      <p:sp>
        <p:nvSpPr>
          <p:cNvPr id="20" name="Rectangle 8"/>
          <p:cNvSpPr>
            <a:spLocks noChangeArrowheads="1"/>
          </p:cNvSpPr>
          <p:nvPr/>
        </p:nvSpPr>
        <p:spPr bwMode="auto">
          <a:xfrm>
            <a:off x="6527146" y="24303"/>
            <a:ext cx="2667000" cy="240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US" altLang="en-US" sz="1000" b="1" u="sng" dirty="0">
                <a:solidFill>
                  <a:srgbClr val="808000"/>
                </a:solidFill>
                <a:latin typeface="Arial Narrow" pitchFamily="34" charset="0"/>
              </a:rPr>
              <a:t>What if it’s raining?</a:t>
            </a:r>
            <a:endParaRPr lang="en-GB" altLang="en-US" sz="1000" b="1" u="sng" dirty="0">
              <a:solidFill>
                <a:srgbClr val="808000"/>
              </a:solidFill>
              <a:latin typeface="Arial Narrow" pitchFamily="34" charset="0"/>
            </a:endParaRPr>
          </a:p>
          <a:p>
            <a:pPr eaLnBrk="1" hangingPunct="1">
              <a:spcBef>
                <a:spcPct val="0"/>
              </a:spcBef>
              <a:buFontTx/>
              <a:buNone/>
            </a:pPr>
            <a:r>
              <a:rPr lang="en-US" altLang="en-US" sz="1000" dirty="0">
                <a:solidFill>
                  <a:srgbClr val="808000"/>
                </a:solidFill>
                <a:latin typeface="Arial Narrow" pitchFamily="34" charset="0"/>
              </a:rPr>
              <a:t>As with our OPAL ethos ‘There is no such thing as bad weather, only unsuitable clothing’</a:t>
            </a:r>
            <a:endParaRPr lang="en-GB" altLang="en-US" sz="1000" dirty="0">
              <a:solidFill>
                <a:srgbClr val="808000"/>
              </a:solidFill>
              <a:latin typeface="Arial Narrow" pitchFamily="34" charset="0"/>
            </a:endParaRPr>
          </a:p>
          <a:p>
            <a:pPr eaLnBrk="1" hangingPunct="1">
              <a:spcBef>
                <a:spcPct val="0"/>
              </a:spcBef>
              <a:buFontTx/>
              <a:buNone/>
            </a:pPr>
            <a:r>
              <a:rPr lang="en-US" altLang="en-US" sz="1000" dirty="0">
                <a:solidFill>
                  <a:srgbClr val="808000"/>
                </a:solidFill>
                <a:latin typeface="Arial Narrow" pitchFamily="34" charset="0"/>
              </a:rPr>
              <a:t>Our Woodland sessions will go ahead in almost all weathers as long as the children are warm and dry and wearing suitable clothing.  Woodland sessions will only be cancelled if high winds, thunderstorms or very bad weather deem it to be unsafe. We have risk assessments in place for this and teachers will assess the ‘risk – benefit’ to these sessions. If the children are too cold and wet and not gaining anything from their experience then sessions may be cut short. However, if the children are enjoying themselves and still benefitting from their experience then it will continue. </a:t>
            </a:r>
            <a:endParaRPr lang="en-GB" altLang="en-US" sz="1000" dirty="0">
              <a:solidFill>
                <a:srgbClr val="808000"/>
              </a:solidFill>
              <a:latin typeface="Arial Narrow" pitchFamily="34" charset="0"/>
            </a:endParaRPr>
          </a:p>
        </p:txBody>
      </p:sp>
      <p:pic>
        <p:nvPicPr>
          <p:cNvPr id="8" name="Picture 7"/>
          <p:cNvPicPr>
            <a:picLocks noChangeAspect="1"/>
          </p:cNvPicPr>
          <p:nvPr/>
        </p:nvPicPr>
        <p:blipFill>
          <a:blip r:embed="rId6"/>
          <a:stretch>
            <a:fillRect/>
          </a:stretch>
        </p:blipFill>
        <p:spPr>
          <a:xfrm>
            <a:off x="163262" y="152400"/>
            <a:ext cx="1838117" cy="312452"/>
          </a:xfrm>
          <a:prstGeom prst="rect">
            <a:avLst/>
          </a:prstGeom>
        </p:spPr>
      </p:pic>
      <p:pic>
        <p:nvPicPr>
          <p:cNvPr id="12" name="Picture 11"/>
          <p:cNvPicPr>
            <a:picLocks noChangeAspect="1"/>
          </p:cNvPicPr>
          <p:nvPr/>
        </p:nvPicPr>
        <p:blipFill>
          <a:blip r:embed="rId7"/>
          <a:stretch>
            <a:fillRect/>
          </a:stretch>
        </p:blipFill>
        <p:spPr>
          <a:xfrm>
            <a:off x="342341" y="2027291"/>
            <a:ext cx="1418437" cy="1720046"/>
          </a:xfrm>
          <a:prstGeom prst="rect">
            <a:avLst/>
          </a:prstGeom>
        </p:spPr>
      </p:pic>
      <p:pic>
        <p:nvPicPr>
          <p:cNvPr id="13" name="Picture 12"/>
          <p:cNvPicPr>
            <a:picLocks noChangeAspect="1"/>
          </p:cNvPicPr>
          <p:nvPr/>
        </p:nvPicPr>
        <p:blipFill>
          <a:blip r:embed="rId8"/>
          <a:stretch>
            <a:fillRect/>
          </a:stretch>
        </p:blipFill>
        <p:spPr>
          <a:xfrm>
            <a:off x="3533278" y="5000365"/>
            <a:ext cx="2287610" cy="1709423"/>
          </a:xfrm>
          <a:prstGeom prst="rect">
            <a:avLst/>
          </a:prstGeom>
        </p:spPr>
      </p:pic>
      <p:sp>
        <p:nvSpPr>
          <p:cNvPr id="24" name="TextBox 23">
            <a:extLst>
              <a:ext uri="{FF2B5EF4-FFF2-40B4-BE49-F238E27FC236}">
                <a16:creationId xmlns:a16="http://schemas.microsoft.com/office/drawing/2014/main" id="{BDC4C952-F1FE-43CE-A384-D34D4DC22320}"/>
              </a:ext>
            </a:extLst>
          </p:cNvPr>
          <p:cNvSpPr txBox="1"/>
          <p:nvPr/>
        </p:nvSpPr>
        <p:spPr>
          <a:xfrm>
            <a:off x="3388255" y="0"/>
            <a:ext cx="3012548" cy="1938992"/>
          </a:xfrm>
          <a:prstGeom prst="rect">
            <a:avLst/>
          </a:prstGeom>
          <a:noFill/>
        </p:spPr>
        <p:txBody>
          <a:bodyPr wrap="square">
            <a:spAutoFit/>
          </a:bodyPr>
          <a:lstStyle/>
          <a:p>
            <a:pPr eaLnBrk="1" hangingPunct="1">
              <a:spcBef>
                <a:spcPct val="0"/>
              </a:spcBef>
              <a:buFontTx/>
              <a:buNone/>
            </a:pPr>
            <a:r>
              <a:rPr lang="en-US" altLang="en-US" sz="1000" b="1" u="sng" dirty="0">
                <a:solidFill>
                  <a:srgbClr val="808000"/>
                </a:solidFill>
                <a:latin typeface="Arial Narrow" panose="020B0606020202030204" pitchFamily="34" charset="0"/>
              </a:rPr>
              <a:t>Who runs The Woodland?</a:t>
            </a:r>
          </a:p>
          <a:p>
            <a:pPr eaLnBrk="1" hangingPunct="1">
              <a:spcBef>
                <a:spcPct val="0"/>
              </a:spcBef>
              <a:buFontTx/>
              <a:buNone/>
            </a:pPr>
            <a:r>
              <a:rPr lang="en-US" altLang="en-US" sz="1000" dirty="0">
                <a:solidFill>
                  <a:srgbClr val="808000"/>
                </a:solidFill>
                <a:latin typeface="Arial Narrow" panose="020B0606020202030204" pitchFamily="34" charset="0"/>
              </a:rPr>
              <a:t>Miss Monck is the lead and she has had lots of training and support from some external professionals including a level 2 forest school trained consultant (who worked with the school for 6 weeks when the project started) and the conservation manager from Nene Park Trust</a:t>
            </a:r>
          </a:p>
          <a:p>
            <a:pPr eaLnBrk="1" hangingPunct="1">
              <a:spcBef>
                <a:spcPct val="0"/>
              </a:spcBef>
              <a:buFontTx/>
              <a:buNone/>
            </a:pPr>
            <a:r>
              <a:rPr lang="en-GB" sz="1000" dirty="0">
                <a:solidFill>
                  <a:srgbClr val="808000"/>
                </a:solidFill>
                <a:latin typeface="Arial Narrow" panose="020B0606020202030204" pitchFamily="34" charset="0"/>
              </a:rPr>
              <a:t>Miss Monck also has the help from our Innovation Council which consists of many enthusiastic children who help gather pupil voice and assist with the upkeep and maintaining of the woodland. These children were chosen through a fair and unbiased process where they had to complete application forms. </a:t>
            </a:r>
          </a:p>
        </p:txBody>
      </p:sp>
      <p:sp>
        <p:nvSpPr>
          <p:cNvPr id="7" name="TextBox 6"/>
          <p:cNvSpPr txBox="1"/>
          <p:nvPr/>
        </p:nvSpPr>
        <p:spPr>
          <a:xfrm>
            <a:off x="-129540" y="673893"/>
            <a:ext cx="2362200" cy="1384995"/>
          </a:xfrm>
          <a:prstGeom prst="rect">
            <a:avLst/>
          </a:prstGeom>
          <a:noFill/>
        </p:spPr>
        <p:txBody>
          <a:bodyPr wrap="square" rtlCol="0">
            <a:spAutoFit/>
          </a:bodyPr>
          <a:lstStyle/>
          <a:p>
            <a:pPr algn="ctr"/>
            <a:r>
              <a:rPr lang="en-GB" sz="2400" dirty="0">
                <a:solidFill>
                  <a:srgbClr val="808000"/>
                </a:solidFill>
                <a:latin typeface="Baskerville Old Face" panose="02020602080505020303" pitchFamily="18" charset="0"/>
                <a:cs typeface="Lucida Sans Unicode" panose="020B0602030504020204" pitchFamily="34" charset="0"/>
              </a:rPr>
              <a:t>Our Wonderful Woodland</a:t>
            </a:r>
          </a:p>
          <a:p>
            <a:pPr algn="ctr"/>
            <a:r>
              <a:rPr lang="en-GB" dirty="0">
                <a:solidFill>
                  <a:srgbClr val="808000"/>
                </a:solidFill>
                <a:latin typeface="Baskerville Old Face" panose="02020602080505020303" pitchFamily="18" charset="0"/>
                <a:cs typeface="Lucida Sans Unicode" panose="020B0602030504020204" pitchFamily="34" charset="0"/>
              </a:rPr>
              <a:t>Information for Families</a:t>
            </a:r>
          </a:p>
        </p:txBody>
      </p:sp>
      <p:sp>
        <p:nvSpPr>
          <p:cNvPr id="9" name="TextBox 8">
            <a:extLst>
              <a:ext uri="{FF2B5EF4-FFF2-40B4-BE49-F238E27FC236}">
                <a16:creationId xmlns:a16="http://schemas.microsoft.com/office/drawing/2014/main" id="{97D194F6-2E5C-49FB-8721-2F1297BE71A1}"/>
              </a:ext>
            </a:extLst>
          </p:cNvPr>
          <p:cNvSpPr txBox="1"/>
          <p:nvPr/>
        </p:nvSpPr>
        <p:spPr>
          <a:xfrm>
            <a:off x="6610966" y="3143051"/>
            <a:ext cx="2499360" cy="3785652"/>
          </a:xfrm>
          <a:prstGeom prst="rect">
            <a:avLst/>
          </a:prstGeom>
          <a:noFill/>
        </p:spPr>
        <p:txBody>
          <a:bodyPr wrap="square" rtlCol="0">
            <a:spAutoFit/>
          </a:bodyPr>
          <a:lstStyle/>
          <a:p>
            <a:r>
              <a:rPr lang="en-GB" sz="1000" b="1" u="sng" dirty="0">
                <a:solidFill>
                  <a:srgbClr val="808000"/>
                </a:solidFill>
                <a:latin typeface="Arial Narrow" panose="020B0606020202030204" pitchFamily="34" charset="0"/>
              </a:rPr>
              <a:t>Biodiversity in our woodland</a:t>
            </a:r>
          </a:p>
          <a:p>
            <a:r>
              <a:rPr lang="en-GB" sz="1000" dirty="0">
                <a:solidFill>
                  <a:srgbClr val="808000"/>
                </a:solidFill>
                <a:latin typeface="Arial Narrow" panose="020B0606020202030204" pitchFamily="34" charset="0"/>
              </a:rPr>
              <a:t>Birds of prey have been spotted overhead, such as, kites and buzzards and we are also spotting a range of tits and finches on our feeders, as well as the usual garden birds. We have 2 resident ducks who visit the pond regularly in warmer months. We have noticed the bird feeding stations that we have introduced have attracted many more birds to our site. </a:t>
            </a:r>
          </a:p>
          <a:p>
            <a:r>
              <a:rPr lang="en-GB" sz="1000" dirty="0">
                <a:solidFill>
                  <a:srgbClr val="808000"/>
                </a:solidFill>
                <a:latin typeface="Arial Narrow" panose="020B0606020202030204" pitchFamily="34" charset="0"/>
              </a:rPr>
              <a:t>The Buddleias and lavender we planted last year attracted a huge range of butterflies and bees last summer and even a hawk moth! </a:t>
            </a:r>
          </a:p>
          <a:p>
            <a:r>
              <a:rPr lang="en-GB" sz="1000" dirty="0">
                <a:solidFill>
                  <a:srgbClr val="808000"/>
                </a:solidFill>
                <a:latin typeface="Arial Narrow" panose="020B0606020202030204" pitchFamily="34" charset="0"/>
              </a:rPr>
              <a:t>We are currently planning to make our grounds more accessible for hedgehogs so they can use our newly built hedgehog homes and we have invested in wildlife cameras so the children can see who uses our grounds when no one is around. We also have some mammal tunnels that will trace the tracks of little feet!</a:t>
            </a:r>
          </a:p>
          <a:p>
            <a:r>
              <a:rPr lang="en-GB" sz="1000" dirty="0">
                <a:solidFill>
                  <a:srgbClr val="808000"/>
                </a:solidFill>
                <a:latin typeface="Arial Narrow" panose="020B0606020202030204" pitchFamily="34" charset="0"/>
              </a:rPr>
              <a:t>Just outside of our woodland, we are in the process of preparing the ground for a wildflower meadow and you will notice the borders of our school field will not be mowed, all in aid of our local wildlife!</a:t>
            </a:r>
          </a:p>
        </p:txBody>
      </p:sp>
      <p:pic>
        <p:nvPicPr>
          <p:cNvPr id="16" name="Picture 15">
            <a:extLst>
              <a:ext uri="{FF2B5EF4-FFF2-40B4-BE49-F238E27FC236}">
                <a16:creationId xmlns:a16="http://schemas.microsoft.com/office/drawing/2014/main" id="{F22A78C1-9D09-4D16-B2A3-D73D2AAED177}"/>
              </a:ext>
            </a:extLst>
          </p:cNvPr>
          <p:cNvPicPr>
            <a:picLocks noChangeAspect="1"/>
          </p:cNvPicPr>
          <p:nvPr/>
        </p:nvPicPr>
        <p:blipFill>
          <a:blip r:embed="rId9"/>
          <a:stretch>
            <a:fillRect/>
          </a:stretch>
        </p:blipFill>
        <p:spPr>
          <a:xfrm>
            <a:off x="7772400" y="2286001"/>
            <a:ext cx="914400" cy="925926"/>
          </a:xfrm>
          <a:prstGeom prst="rect">
            <a:avLst/>
          </a:prstGeom>
        </p:spPr>
      </p:pic>
    </p:spTree>
    <p:extLst>
      <p:ext uri="{BB962C8B-B14F-4D97-AF65-F5344CB8AC3E}">
        <p14:creationId xmlns:p14="http://schemas.microsoft.com/office/powerpoint/2010/main" val="3905449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180262" y="5615804"/>
            <a:ext cx="1063555" cy="1299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6526547" y="5668435"/>
            <a:ext cx="914587" cy="11940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Rectangle 4"/>
          <p:cNvSpPr>
            <a:spLocks noChangeArrowheads="1"/>
          </p:cNvSpPr>
          <p:nvPr/>
        </p:nvSpPr>
        <p:spPr bwMode="auto">
          <a:xfrm>
            <a:off x="6629400" y="5103195"/>
            <a:ext cx="2362200"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US" altLang="en-US" sz="1200" b="1" u="sng" dirty="0">
                <a:solidFill>
                  <a:srgbClr val="808000"/>
                </a:solidFill>
                <a:latin typeface="Arial Narrow" pitchFamily="34" charset="0"/>
              </a:rPr>
              <a:t>How can I help?</a:t>
            </a:r>
          </a:p>
          <a:p>
            <a:pPr eaLnBrk="1" hangingPunct="1">
              <a:spcBef>
                <a:spcPct val="0"/>
              </a:spcBef>
              <a:buFontTx/>
              <a:buNone/>
            </a:pPr>
            <a:r>
              <a:rPr lang="en-US" altLang="en-US" sz="1000" dirty="0">
                <a:solidFill>
                  <a:srgbClr val="808000"/>
                </a:solidFill>
                <a:latin typeface="Arial Narrow" pitchFamily="34" charset="0"/>
              </a:rPr>
              <a:t>Make sure your child has the right clothing for the weather.</a:t>
            </a:r>
          </a:p>
          <a:p>
            <a:pPr eaLnBrk="1" hangingPunct="1">
              <a:spcBef>
                <a:spcPct val="0"/>
              </a:spcBef>
              <a:buFontTx/>
              <a:buNone/>
            </a:pPr>
            <a:r>
              <a:rPr lang="en-US" altLang="en-US" sz="1000" dirty="0">
                <a:solidFill>
                  <a:srgbClr val="808000"/>
                </a:solidFill>
                <a:latin typeface="Arial Narrow" pitchFamily="34" charset="0"/>
              </a:rPr>
              <a:t>Talk with your child about what they have done, often they will bring something home to show you.</a:t>
            </a:r>
          </a:p>
          <a:p>
            <a:pPr eaLnBrk="1" hangingPunct="1">
              <a:spcBef>
                <a:spcPct val="0"/>
              </a:spcBef>
              <a:buFontTx/>
              <a:buNone/>
            </a:pPr>
            <a:r>
              <a:rPr lang="en-US" altLang="en-US" sz="1000" dirty="0">
                <a:solidFill>
                  <a:srgbClr val="808000"/>
                </a:solidFill>
                <a:latin typeface="Arial Narrow" pitchFamily="34" charset="0"/>
              </a:rPr>
              <a:t>Support our Wonderful Woodland by donating items that are needed to sustain our project or come along as a volunteer.</a:t>
            </a:r>
            <a:endParaRPr lang="en-GB" altLang="en-US" sz="1000" dirty="0">
              <a:solidFill>
                <a:srgbClr val="808000"/>
              </a:solidFill>
              <a:latin typeface="Arial Narrow" pitchFamily="34" charset="0"/>
            </a:endParaRPr>
          </a:p>
        </p:txBody>
      </p:sp>
      <p:sp>
        <p:nvSpPr>
          <p:cNvPr id="27" name="Rectangle 5"/>
          <p:cNvSpPr>
            <a:spLocks noChangeArrowheads="1"/>
          </p:cNvSpPr>
          <p:nvPr/>
        </p:nvSpPr>
        <p:spPr bwMode="auto">
          <a:xfrm>
            <a:off x="6858000" y="86164"/>
            <a:ext cx="21336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endParaRPr lang="en-GB" altLang="en-US" sz="1400" dirty="0">
              <a:solidFill>
                <a:srgbClr val="9E8E5C"/>
              </a:solidFill>
              <a:latin typeface="Arial Narrow" pitchFamily="34" charset="0"/>
            </a:endParaRPr>
          </a:p>
        </p:txBody>
      </p:sp>
      <p:sp>
        <p:nvSpPr>
          <p:cNvPr id="32" name="Rectangle 8"/>
          <p:cNvSpPr>
            <a:spLocks noChangeArrowheads="1"/>
          </p:cNvSpPr>
          <p:nvPr/>
        </p:nvSpPr>
        <p:spPr bwMode="auto">
          <a:xfrm>
            <a:off x="5043" y="86164"/>
            <a:ext cx="2295777" cy="670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US" altLang="en-US" sz="1000" b="1" u="sng" dirty="0">
                <a:solidFill>
                  <a:srgbClr val="808000"/>
                </a:solidFill>
                <a:latin typeface="Arial Narrow" pitchFamily="34" charset="0"/>
              </a:rPr>
              <a:t>What is a </a:t>
            </a:r>
            <a:r>
              <a:rPr lang="en-GB" altLang="en-US" sz="1000" b="1" u="sng" dirty="0">
                <a:solidFill>
                  <a:srgbClr val="808000"/>
                </a:solidFill>
                <a:latin typeface="Arial Narrow" pitchFamily="34" charset="0"/>
              </a:rPr>
              <a:t>woodland session like?</a:t>
            </a:r>
            <a:endParaRPr lang="en-GB" altLang="en-US" sz="1000" u="sng" dirty="0">
              <a:solidFill>
                <a:srgbClr val="808000"/>
              </a:solidFill>
              <a:latin typeface="Arial Narrow" pitchFamily="34" charset="0"/>
            </a:endParaRPr>
          </a:p>
          <a:p>
            <a:pPr eaLnBrk="1" hangingPunct="1">
              <a:spcBef>
                <a:spcPct val="0"/>
              </a:spcBef>
              <a:buFontTx/>
              <a:buNone/>
            </a:pPr>
            <a:r>
              <a:rPr lang="en-US" altLang="en-US" sz="1000" dirty="0">
                <a:solidFill>
                  <a:srgbClr val="808000"/>
                </a:solidFill>
                <a:latin typeface="Arial Narrow" pitchFamily="34" charset="0"/>
              </a:rPr>
              <a:t>A Woodland Session will last  around 2 hours and they take place every half term with parents being invited termly. </a:t>
            </a:r>
          </a:p>
          <a:p>
            <a:pPr eaLnBrk="1" hangingPunct="1">
              <a:spcBef>
                <a:spcPct val="0"/>
              </a:spcBef>
              <a:buFontTx/>
              <a:buNone/>
            </a:pPr>
            <a:r>
              <a:rPr lang="en-US" altLang="en-US" sz="1000" dirty="0">
                <a:solidFill>
                  <a:srgbClr val="808000"/>
                </a:solidFill>
                <a:latin typeface="Arial Narrow" pitchFamily="34" charset="0"/>
              </a:rPr>
              <a:t>The session will always begin with a team game / warm up activity and then the session leader will explain the main activities available as well as talking through any health and safety issues to be aware of. </a:t>
            </a:r>
          </a:p>
          <a:p>
            <a:pPr eaLnBrk="1" hangingPunct="1">
              <a:spcBef>
                <a:spcPct val="0"/>
              </a:spcBef>
              <a:buFontTx/>
              <a:buNone/>
            </a:pPr>
            <a:r>
              <a:rPr lang="en-US" altLang="en-US" sz="1000" dirty="0">
                <a:solidFill>
                  <a:srgbClr val="808000"/>
                </a:solidFill>
                <a:latin typeface="Arial Narrow" pitchFamily="34" charset="0"/>
              </a:rPr>
              <a:t>The children will then be free to explore the activities on offer and will have complete freedom to follow their own interests. </a:t>
            </a:r>
          </a:p>
          <a:p>
            <a:pPr eaLnBrk="1" hangingPunct="1">
              <a:spcBef>
                <a:spcPct val="0"/>
              </a:spcBef>
              <a:buFontTx/>
              <a:buNone/>
            </a:pPr>
            <a:r>
              <a:rPr lang="en-US" altLang="en-US" sz="1000" dirty="0">
                <a:solidFill>
                  <a:srgbClr val="808000"/>
                </a:solidFill>
                <a:latin typeface="Arial Narrow" pitchFamily="34" charset="0"/>
              </a:rPr>
              <a:t>Each session will include activities that include the following: Mud kitchen, tools</a:t>
            </a:r>
          </a:p>
          <a:p>
            <a:pPr eaLnBrk="1" hangingPunct="1">
              <a:spcBef>
                <a:spcPct val="0"/>
              </a:spcBef>
              <a:buFontTx/>
              <a:buNone/>
            </a:pPr>
            <a:r>
              <a:rPr lang="en-US" altLang="en-US" sz="1000" dirty="0">
                <a:solidFill>
                  <a:srgbClr val="808000"/>
                </a:solidFill>
                <a:latin typeface="Arial Narrow" pitchFamily="34" charset="0"/>
              </a:rPr>
              <a:t> and creativity. Other activities could include Den building, tree climbing and wildlife spotting,  making leaf trails, going on scavenger hunts, making environmental art and mud sculptures and lots, lots more.  </a:t>
            </a:r>
            <a:endParaRPr lang="en-GB" altLang="en-US" sz="1000" dirty="0">
              <a:solidFill>
                <a:srgbClr val="808000"/>
              </a:solidFill>
            </a:endParaRPr>
          </a:p>
          <a:p>
            <a:pPr eaLnBrk="1" hangingPunct="1">
              <a:spcBef>
                <a:spcPct val="0"/>
              </a:spcBef>
              <a:buNone/>
            </a:pPr>
            <a:r>
              <a:rPr lang="en-US" altLang="en-US" sz="1000" dirty="0">
                <a:solidFill>
                  <a:srgbClr val="808000"/>
                </a:solidFill>
                <a:latin typeface="Arial Narrow" pitchFamily="34" charset="0"/>
              </a:rPr>
              <a:t>Earlier sessions will focus on core skills and safety; establishing boundaries and routines.  As the children develop in confidence and familiarity with the environment the sessions focus on the development and consolidation of skills and understanding.  </a:t>
            </a:r>
          </a:p>
          <a:p>
            <a:pPr eaLnBrk="1" hangingPunct="1">
              <a:spcBef>
                <a:spcPct val="0"/>
              </a:spcBef>
              <a:buFontTx/>
              <a:buNone/>
            </a:pPr>
            <a:r>
              <a:rPr lang="en-US" altLang="en-US" sz="1000" dirty="0">
                <a:solidFill>
                  <a:srgbClr val="808000"/>
                </a:solidFill>
                <a:latin typeface="Arial Narrow" pitchFamily="34" charset="0"/>
              </a:rPr>
              <a:t>Teachers plan carefully for these sessions and they are closely monitored by the woodland lead.</a:t>
            </a:r>
          </a:p>
          <a:p>
            <a:pPr eaLnBrk="1" hangingPunct="1">
              <a:spcBef>
                <a:spcPct val="0"/>
              </a:spcBef>
              <a:buFontTx/>
              <a:buNone/>
            </a:pPr>
            <a:r>
              <a:rPr lang="en-US" altLang="en-US" sz="1000" dirty="0">
                <a:solidFill>
                  <a:srgbClr val="808000"/>
                </a:solidFill>
                <a:latin typeface="Arial Narrow" pitchFamily="34" charset="0"/>
              </a:rPr>
              <a:t>f the group needs to come back together for any mini plenaries, this will involve an animal call of some sort, which the children will know to then come back to the group circle. </a:t>
            </a:r>
          </a:p>
          <a:p>
            <a:pPr eaLnBrk="1" hangingPunct="1">
              <a:spcBef>
                <a:spcPct val="0"/>
              </a:spcBef>
              <a:buFontTx/>
              <a:buNone/>
            </a:pPr>
            <a:r>
              <a:rPr lang="en-US" altLang="en-US" sz="1000" dirty="0">
                <a:solidFill>
                  <a:srgbClr val="808000"/>
                </a:solidFill>
                <a:latin typeface="Arial Narrow" pitchFamily="34" charset="0"/>
              </a:rPr>
              <a:t>When the time comes, all involved will be expected to help with the tidying to ensure the woodland is maintained in its correct form. During parent sessions, they will be asked to tidy too!</a:t>
            </a:r>
          </a:p>
          <a:p>
            <a:pPr eaLnBrk="1" hangingPunct="1">
              <a:spcBef>
                <a:spcPct val="0"/>
              </a:spcBef>
              <a:buFontTx/>
              <a:buNone/>
            </a:pPr>
            <a:r>
              <a:rPr lang="en-US" altLang="en-US" sz="1000" dirty="0">
                <a:solidFill>
                  <a:srgbClr val="808000"/>
                </a:solidFill>
                <a:latin typeface="Arial Narrow" pitchFamily="34" charset="0"/>
              </a:rPr>
              <a:t>At the end of every session, when everyone has come together, the leader will ask the children what they enjoyed or did not enjoy and also ask them what they would like in the next session – This will then be planned in for the next session.</a:t>
            </a:r>
          </a:p>
        </p:txBody>
      </p:sp>
      <p:pic>
        <p:nvPicPr>
          <p:cNvPr id="7" name="Picture 6"/>
          <p:cNvPicPr>
            <a:picLocks noChangeAspect="1"/>
          </p:cNvPicPr>
          <p:nvPr/>
        </p:nvPicPr>
        <p:blipFill>
          <a:blip r:embed="rId4"/>
          <a:stretch>
            <a:fillRect/>
          </a:stretch>
        </p:blipFill>
        <p:spPr>
          <a:xfrm>
            <a:off x="6945868" y="3282852"/>
            <a:ext cx="1588532" cy="1763621"/>
          </a:xfrm>
          <a:prstGeom prst="rect">
            <a:avLst/>
          </a:prstGeom>
        </p:spPr>
      </p:pic>
      <p:pic>
        <p:nvPicPr>
          <p:cNvPr id="4" name="Picture 3">
            <a:extLst>
              <a:ext uri="{FF2B5EF4-FFF2-40B4-BE49-F238E27FC236}">
                <a16:creationId xmlns:a16="http://schemas.microsoft.com/office/drawing/2014/main" id="{F98529D8-2643-43F8-9847-5CED320133D8}"/>
              </a:ext>
            </a:extLst>
          </p:cNvPr>
          <p:cNvPicPr>
            <a:picLocks noChangeAspect="1"/>
          </p:cNvPicPr>
          <p:nvPr/>
        </p:nvPicPr>
        <p:blipFill>
          <a:blip r:embed="rId5"/>
          <a:stretch>
            <a:fillRect/>
          </a:stretch>
        </p:blipFill>
        <p:spPr>
          <a:xfrm>
            <a:off x="3630552" y="121253"/>
            <a:ext cx="1719223" cy="1295415"/>
          </a:xfrm>
          <a:prstGeom prst="rect">
            <a:avLst/>
          </a:prstGeom>
        </p:spPr>
      </p:pic>
      <p:pic>
        <p:nvPicPr>
          <p:cNvPr id="11" name="Picture 10">
            <a:extLst>
              <a:ext uri="{FF2B5EF4-FFF2-40B4-BE49-F238E27FC236}">
                <a16:creationId xmlns:a16="http://schemas.microsoft.com/office/drawing/2014/main" id="{7A21CFDC-A584-4160-B2BF-DD60382EF0E3}"/>
              </a:ext>
            </a:extLst>
          </p:cNvPr>
          <p:cNvPicPr>
            <a:picLocks noChangeAspect="1"/>
          </p:cNvPicPr>
          <p:nvPr/>
        </p:nvPicPr>
        <p:blipFill>
          <a:blip r:embed="rId6"/>
          <a:stretch>
            <a:fillRect/>
          </a:stretch>
        </p:blipFill>
        <p:spPr>
          <a:xfrm>
            <a:off x="3712039" y="5205736"/>
            <a:ext cx="1778091" cy="1320868"/>
          </a:xfrm>
          <a:prstGeom prst="rect">
            <a:avLst/>
          </a:prstGeom>
        </p:spPr>
      </p:pic>
      <p:pic>
        <p:nvPicPr>
          <p:cNvPr id="13" name="Picture 12">
            <a:extLst>
              <a:ext uri="{FF2B5EF4-FFF2-40B4-BE49-F238E27FC236}">
                <a16:creationId xmlns:a16="http://schemas.microsoft.com/office/drawing/2014/main" id="{C5E31A48-21E0-4794-9F53-4F1064B0E34F}"/>
              </a:ext>
            </a:extLst>
          </p:cNvPr>
          <p:cNvPicPr>
            <a:picLocks noChangeAspect="1"/>
          </p:cNvPicPr>
          <p:nvPr/>
        </p:nvPicPr>
        <p:blipFill>
          <a:blip r:embed="rId7"/>
          <a:stretch>
            <a:fillRect/>
          </a:stretch>
        </p:blipFill>
        <p:spPr>
          <a:xfrm>
            <a:off x="-2590800" y="2957806"/>
            <a:ext cx="1117329" cy="1206856"/>
          </a:xfrm>
          <a:prstGeom prst="rect">
            <a:avLst/>
          </a:prstGeom>
        </p:spPr>
      </p:pic>
      <p:sp>
        <p:nvSpPr>
          <p:cNvPr id="28" name="Rectangle 2">
            <a:extLst>
              <a:ext uri="{FF2B5EF4-FFF2-40B4-BE49-F238E27FC236}">
                <a16:creationId xmlns:a16="http://schemas.microsoft.com/office/drawing/2014/main" id="{08BC8934-93FB-4F94-B42B-730A18194A7A}"/>
              </a:ext>
            </a:extLst>
          </p:cNvPr>
          <p:cNvSpPr>
            <a:spLocks noChangeArrowheads="1"/>
          </p:cNvSpPr>
          <p:nvPr/>
        </p:nvSpPr>
        <p:spPr bwMode="auto">
          <a:xfrm>
            <a:off x="3428918" y="1420084"/>
            <a:ext cx="2344332"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US" altLang="en-US" sz="1000" b="1" u="sng" dirty="0">
                <a:solidFill>
                  <a:srgbClr val="808000"/>
                </a:solidFill>
                <a:latin typeface="Arial Narrow" pitchFamily="34" charset="0"/>
              </a:rPr>
              <a:t>What benefits will my child get from participating in our Woodland Sessions?</a:t>
            </a:r>
            <a:endParaRPr lang="en-GB" altLang="en-US" sz="1000" b="1" u="sng" dirty="0">
              <a:solidFill>
                <a:srgbClr val="808000"/>
              </a:solidFill>
              <a:latin typeface="Arial Narrow" pitchFamily="34" charset="0"/>
            </a:endParaRPr>
          </a:p>
          <a:p>
            <a:pPr eaLnBrk="1" hangingPunct="1">
              <a:spcBef>
                <a:spcPct val="0"/>
              </a:spcBef>
              <a:buFontTx/>
              <a:buNone/>
            </a:pPr>
            <a:r>
              <a:rPr lang="en-US" altLang="en-US" sz="1000" dirty="0">
                <a:solidFill>
                  <a:srgbClr val="808000"/>
                </a:solidFill>
                <a:latin typeface="Arial Narrow" pitchFamily="34" charset="0"/>
              </a:rPr>
              <a:t>Outdoor learning supports the holistic development of the child:</a:t>
            </a:r>
            <a:r>
              <a:rPr lang="en-GB" altLang="en-US" sz="1000" dirty="0">
                <a:solidFill>
                  <a:srgbClr val="808000"/>
                </a:solidFill>
                <a:latin typeface="Arial Narrow" pitchFamily="34" charset="0"/>
              </a:rPr>
              <a:t> </a:t>
            </a:r>
            <a:r>
              <a:rPr lang="en-US" altLang="en-US" sz="1000" dirty="0">
                <a:solidFill>
                  <a:srgbClr val="808000"/>
                </a:solidFill>
                <a:latin typeface="Arial Narrow" pitchFamily="34" charset="0"/>
              </a:rPr>
              <a:t>Health and fitness, being active in an outdoor, natural environment</a:t>
            </a:r>
            <a:endParaRPr lang="en-GB" altLang="en-US" sz="1000" dirty="0">
              <a:solidFill>
                <a:srgbClr val="808000"/>
              </a:solidFill>
              <a:latin typeface="Arial Narrow" pitchFamily="34" charset="0"/>
            </a:endParaRPr>
          </a:p>
          <a:p>
            <a:pPr marL="171450" indent="-171450" eaLnBrk="1" hangingPunct="1">
              <a:spcBef>
                <a:spcPct val="0"/>
              </a:spcBef>
            </a:pPr>
            <a:r>
              <a:rPr lang="en-US" altLang="en-US" sz="1000" dirty="0">
                <a:solidFill>
                  <a:srgbClr val="808000"/>
                </a:solidFill>
                <a:latin typeface="Arial Narrow" pitchFamily="34" charset="0"/>
              </a:rPr>
              <a:t>Emotional wellbeing: Being outdoors and among nature has been shown to have a positive effect on our wellbeing</a:t>
            </a:r>
            <a:endParaRPr lang="en-GB" altLang="en-US" sz="1000" dirty="0">
              <a:solidFill>
                <a:srgbClr val="808000"/>
              </a:solidFill>
              <a:latin typeface="Arial Narrow" pitchFamily="34" charset="0"/>
            </a:endParaRPr>
          </a:p>
          <a:p>
            <a:pPr marL="171450" indent="-171450" eaLnBrk="1" hangingPunct="1">
              <a:spcBef>
                <a:spcPct val="0"/>
              </a:spcBef>
            </a:pPr>
            <a:r>
              <a:rPr lang="en-US" altLang="en-US" sz="1000" dirty="0">
                <a:solidFill>
                  <a:srgbClr val="808000"/>
                </a:solidFill>
                <a:latin typeface="Arial Narrow" pitchFamily="34" charset="0"/>
              </a:rPr>
              <a:t>Social skills: Communicating, sharing, negotiating, problem solving, increased confidence</a:t>
            </a:r>
            <a:endParaRPr lang="en-GB" altLang="en-US" sz="1000" dirty="0">
              <a:solidFill>
                <a:srgbClr val="808000"/>
              </a:solidFill>
              <a:latin typeface="Arial Narrow" pitchFamily="34" charset="0"/>
            </a:endParaRPr>
          </a:p>
          <a:p>
            <a:pPr marL="171450" indent="-171450" eaLnBrk="1" hangingPunct="1">
              <a:spcBef>
                <a:spcPct val="0"/>
              </a:spcBef>
            </a:pPr>
            <a:r>
              <a:rPr lang="en-US" altLang="en-US" sz="1000" dirty="0">
                <a:solidFill>
                  <a:srgbClr val="808000"/>
                </a:solidFill>
                <a:latin typeface="Arial Narrow" pitchFamily="34" charset="0"/>
              </a:rPr>
              <a:t>Skills development: Developing fine and gross motor skills and coordination for a real purpose</a:t>
            </a:r>
            <a:endParaRPr lang="en-GB" altLang="en-US" sz="1000" dirty="0">
              <a:solidFill>
                <a:srgbClr val="808000"/>
              </a:solidFill>
              <a:latin typeface="Arial Narrow" pitchFamily="34" charset="0"/>
            </a:endParaRPr>
          </a:p>
          <a:p>
            <a:pPr marL="171450" indent="-171450" eaLnBrk="1" hangingPunct="1">
              <a:spcBef>
                <a:spcPct val="0"/>
              </a:spcBef>
            </a:pPr>
            <a:r>
              <a:rPr lang="en-US" altLang="en-US" sz="1000" dirty="0">
                <a:solidFill>
                  <a:srgbClr val="808000"/>
                </a:solidFill>
                <a:latin typeface="Arial Narrow" pitchFamily="34" charset="0"/>
              </a:rPr>
              <a:t>Knowledge and understanding – multi-sensory, real life learning, caring for green spaces and wildlife</a:t>
            </a:r>
            <a:endParaRPr lang="en-GB" altLang="en-US" sz="1000" dirty="0">
              <a:solidFill>
                <a:srgbClr val="808000"/>
              </a:solidFill>
              <a:latin typeface="Arial Narrow" pitchFamily="34" charset="0"/>
            </a:endParaRPr>
          </a:p>
          <a:p>
            <a:pPr marL="171450" indent="-171450" eaLnBrk="1" hangingPunct="1">
              <a:spcBef>
                <a:spcPct val="0"/>
              </a:spcBef>
            </a:pPr>
            <a:r>
              <a:rPr lang="en-US" altLang="en-US" sz="1000" dirty="0">
                <a:solidFill>
                  <a:srgbClr val="808000"/>
                </a:solidFill>
                <a:latin typeface="Arial Narrow" pitchFamily="34" charset="0"/>
              </a:rPr>
              <a:t>Personalised learning - careful observations enable adults to tailor learning around interests and stage of development. </a:t>
            </a:r>
          </a:p>
          <a:p>
            <a:pPr marL="171450" indent="-171450" eaLnBrk="1" hangingPunct="1">
              <a:spcBef>
                <a:spcPct val="0"/>
              </a:spcBef>
            </a:pPr>
            <a:r>
              <a:rPr lang="en-US" altLang="en-US" sz="1000" dirty="0">
                <a:solidFill>
                  <a:srgbClr val="808000"/>
                </a:solidFill>
                <a:latin typeface="Arial Narrow" pitchFamily="34" charset="0"/>
              </a:rPr>
              <a:t>Lots of which the four walls of a classroom sometimes cannot cater for and we aim to do this whilst having lots of </a:t>
            </a:r>
            <a:r>
              <a:rPr lang="en-US" altLang="en-US" sz="1000" b="1" u="sng" dirty="0">
                <a:solidFill>
                  <a:srgbClr val="808000"/>
                </a:solidFill>
                <a:latin typeface="Arial Narrow" pitchFamily="34" charset="0"/>
              </a:rPr>
              <a:t>FUN!</a:t>
            </a:r>
            <a:endParaRPr lang="en-GB" altLang="en-US" sz="1000" u="sng" dirty="0">
              <a:solidFill>
                <a:srgbClr val="808000"/>
              </a:solidFill>
              <a:latin typeface="Arial Narrow" pitchFamily="34" charset="0"/>
            </a:endParaRPr>
          </a:p>
        </p:txBody>
      </p:sp>
      <p:sp>
        <p:nvSpPr>
          <p:cNvPr id="30" name="TextBox 29">
            <a:extLst>
              <a:ext uri="{FF2B5EF4-FFF2-40B4-BE49-F238E27FC236}">
                <a16:creationId xmlns:a16="http://schemas.microsoft.com/office/drawing/2014/main" id="{427DBE47-A7FE-4927-BC72-A8D2E3DB79F4}"/>
              </a:ext>
            </a:extLst>
          </p:cNvPr>
          <p:cNvSpPr txBox="1"/>
          <p:nvPr/>
        </p:nvSpPr>
        <p:spPr>
          <a:xfrm>
            <a:off x="6406745" y="30296"/>
            <a:ext cx="2424053" cy="1477328"/>
          </a:xfrm>
          <a:prstGeom prst="rect">
            <a:avLst/>
          </a:prstGeom>
          <a:noFill/>
        </p:spPr>
        <p:txBody>
          <a:bodyPr wrap="square">
            <a:spAutoFit/>
          </a:bodyPr>
          <a:lstStyle/>
          <a:p>
            <a:pPr eaLnBrk="1" hangingPunct="1">
              <a:spcBef>
                <a:spcPct val="0"/>
              </a:spcBef>
              <a:buFontTx/>
              <a:buNone/>
            </a:pPr>
            <a:r>
              <a:rPr lang="en-US" altLang="en-US" sz="1000" b="1" u="sng" dirty="0">
                <a:solidFill>
                  <a:srgbClr val="808000"/>
                </a:solidFill>
                <a:latin typeface="Arial Narrow" pitchFamily="34" charset="0"/>
              </a:rPr>
              <a:t>How do we keep the children safe?</a:t>
            </a:r>
            <a:endParaRPr lang="en-GB" altLang="en-US" sz="1000" b="1" u="sng" dirty="0">
              <a:solidFill>
                <a:srgbClr val="808000"/>
              </a:solidFill>
              <a:latin typeface="Arial Narrow" pitchFamily="34" charset="0"/>
            </a:endParaRPr>
          </a:p>
          <a:p>
            <a:pPr eaLnBrk="1" hangingPunct="1">
              <a:spcBef>
                <a:spcPct val="0"/>
              </a:spcBef>
              <a:buFontTx/>
              <a:buNone/>
            </a:pPr>
            <a:r>
              <a:rPr lang="en-US" altLang="en-US" sz="1000" dirty="0">
                <a:solidFill>
                  <a:srgbClr val="808000"/>
                </a:solidFill>
                <a:latin typeface="Arial Narrow" pitchFamily="34" charset="0"/>
              </a:rPr>
              <a:t>The health and safety of all participants is central to everything within a woodland session.  In every session, 1 first aider will be in the woodland at all times and all staff involved will be made fully aware of the risk assessment, which is reviewed regularly. The site and activities are carefully assessed and the children are given detailed training for all activities.  </a:t>
            </a:r>
          </a:p>
        </p:txBody>
      </p:sp>
      <p:sp>
        <p:nvSpPr>
          <p:cNvPr id="34" name="Rectangle 10">
            <a:extLst>
              <a:ext uri="{FF2B5EF4-FFF2-40B4-BE49-F238E27FC236}">
                <a16:creationId xmlns:a16="http://schemas.microsoft.com/office/drawing/2014/main" id="{D55808A2-9719-4C5A-A535-4752C8A74264}"/>
              </a:ext>
            </a:extLst>
          </p:cNvPr>
          <p:cNvSpPr>
            <a:spLocks noChangeArrowheads="1"/>
          </p:cNvSpPr>
          <p:nvPr/>
        </p:nvSpPr>
        <p:spPr bwMode="auto">
          <a:xfrm>
            <a:off x="6406745" y="1427748"/>
            <a:ext cx="2460951"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US" altLang="en-US" sz="1000" dirty="0">
                <a:solidFill>
                  <a:srgbClr val="808000"/>
                </a:solidFill>
                <a:latin typeface="Arial Narrow" pitchFamily="34" charset="0"/>
              </a:rPr>
              <a:t>Part of our Woodland Project is teaching children about risks and how to evaluate them.  So the children will be taught about how to use tools safely etc.  These activities will be introduced as the children in the group are ready for them and will be carefully supervised by an adult.  </a:t>
            </a:r>
          </a:p>
          <a:p>
            <a:pPr eaLnBrk="1" hangingPunct="1">
              <a:spcBef>
                <a:spcPct val="0"/>
              </a:spcBef>
              <a:buFontTx/>
              <a:buNone/>
            </a:pPr>
            <a:r>
              <a:rPr lang="en-US" altLang="en-US" sz="1000" dirty="0">
                <a:solidFill>
                  <a:srgbClr val="808000"/>
                </a:solidFill>
                <a:latin typeface="Arial Narrow" pitchFamily="34" charset="0"/>
              </a:rPr>
              <a:t>By allowing children to take these measured risks, we help to prepare them for making choices when they are older and teach them to be actively responsible for themselves and others, thinking carefully about their choices and actions.</a:t>
            </a:r>
          </a:p>
          <a:p>
            <a:pPr eaLnBrk="1" hangingPunct="1">
              <a:spcBef>
                <a:spcPct val="0"/>
              </a:spcBef>
              <a:buFontTx/>
              <a:buNone/>
            </a:pPr>
            <a:endParaRPr lang="en-US" altLang="en-US" sz="1000" dirty="0">
              <a:solidFill>
                <a:srgbClr val="9E8E5C"/>
              </a:solidFill>
              <a:latin typeface="Arial Narrow" pitchFamily="34" charset="0"/>
            </a:endParaRPr>
          </a:p>
        </p:txBody>
      </p:sp>
    </p:spTree>
    <p:extLst>
      <p:ext uri="{BB962C8B-B14F-4D97-AF65-F5344CB8AC3E}">
        <p14:creationId xmlns:p14="http://schemas.microsoft.com/office/powerpoint/2010/main" val="2136201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515322">
            <a:off x="1466916" y="4308961"/>
            <a:ext cx="1063555" cy="1299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6457188" y="5974774"/>
            <a:ext cx="785411" cy="9595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Rectangle 5"/>
          <p:cNvSpPr>
            <a:spLocks noChangeArrowheads="1"/>
          </p:cNvSpPr>
          <p:nvPr/>
        </p:nvSpPr>
        <p:spPr bwMode="auto">
          <a:xfrm>
            <a:off x="6858000" y="86164"/>
            <a:ext cx="21336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endParaRPr lang="en-GB" altLang="en-US" sz="1400" dirty="0">
              <a:solidFill>
                <a:srgbClr val="9E8E5C"/>
              </a:solidFill>
              <a:latin typeface="Arial Narrow" pitchFamily="34" charset="0"/>
            </a:endParaRPr>
          </a:p>
        </p:txBody>
      </p:sp>
      <p:pic>
        <p:nvPicPr>
          <p:cNvPr id="10" name="Picture 9"/>
          <p:cNvPicPr>
            <a:picLocks noChangeAspect="1"/>
          </p:cNvPicPr>
          <p:nvPr/>
        </p:nvPicPr>
        <p:blipFill rotWithShape="1">
          <a:blip r:embed="rId5"/>
          <a:srcRect l="25232" r="6177" b="16974"/>
          <a:stretch/>
        </p:blipFill>
        <p:spPr>
          <a:xfrm>
            <a:off x="155369" y="5464163"/>
            <a:ext cx="1259632" cy="1143525"/>
          </a:xfrm>
          <a:prstGeom prst="rect">
            <a:avLst/>
          </a:prstGeom>
        </p:spPr>
      </p:pic>
      <p:sp>
        <p:nvSpPr>
          <p:cNvPr id="14" name="TextBox 13">
            <a:extLst>
              <a:ext uri="{FF2B5EF4-FFF2-40B4-BE49-F238E27FC236}">
                <a16:creationId xmlns:a16="http://schemas.microsoft.com/office/drawing/2014/main" id="{0FDE121F-AA7E-4012-A7CE-21830A2AD9E1}"/>
              </a:ext>
            </a:extLst>
          </p:cNvPr>
          <p:cNvSpPr txBox="1"/>
          <p:nvPr/>
        </p:nvSpPr>
        <p:spPr>
          <a:xfrm>
            <a:off x="102607" y="21265"/>
            <a:ext cx="2209800" cy="5940088"/>
          </a:xfrm>
          <a:prstGeom prst="rect">
            <a:avLst/>
          </a:prstGeom>
          <a:noFill/>
        </p:spPr>
        <p:txBody>
          <a:bodyPr wrap="square">
            <a:spAutoFit/>
          </a:bodyPr>
          <a:lstStyle/>
          <a:p>
            <a:pPr eaLnBrk="1" hangingPunct="1">
              <a:spcBef>
                <a:spcPct val="0"/>
              </a:spcBef>
              <a:buFontTx/>
              <a:buNone/>
            </a:pPr>
            <a:r>
              <a:rPr lang="en-GB" altLang="en-US" sz="1000" b="1" u="sng" dirty="0">
                <a:solidFill>
                  <a:srgbClr val="808000"/>
                </a:solidFill>
                <a:latin typeface="Arial Narrow" pitchFamily="34" charset="0"/>
              </a:rPr>
              <a:t>What has been the impact so far?</a:t>
            </a:r>
          </a:p>
          <a:p>
            <a:pPr eaLnBrk="1" hangingPunct="1">
              <a:spcBef>
                <a:spcPct val="0"/>
              </a:spcBef>
              <a:buFontTx/>
              <a:buNone/>
            </a:pPr>
            <a:r>
              <a:rPr lang="en-GB" altLang="en-US" sz="1000" dirty="0">
                <a:solidFill>
                  <a:srgbClr val="808000"/>
                </a:solidFill>
                <a:latin typeface="Arial Narrow" pitchFamily="34" charset="0"/>
              </a:rPr>
              <a:t>In 2024 we secured some funding from PECT which enabled us to purchase bird boxes, bird feeders and food, hedgehog homes, hammocks and slack lines as well as Native plants to help to increase the biodiversity in this beautiful habitat. There is a plan in place to increase this in the upcoming year and enhancing our pond area so watch this space!</a:t>
            </a:r>
          </a:p>
          <a:p>
            <a:pPr eaLnBrk="1" hangingPunct="1">
              <a:spcBef>
                <a:spcPct val="0"/>
              </a:spcBef>
              <a:buFontTx/>
              <a:buNone/>
            </a:pPr>
            <a:r>
              <a:rPr lang="en-GB" altLang="en-US" sz="1000" b="1" dirty="0">
                <a:solidFill>
                  <a:srgbClr val="808000"/>
                </a:solidFill>
                <a:latin typeface="Arial Narrow" pitchFamily="34" charset="0"/>
              </a:rPr>
              <a:t>Following a recent Pupil Voice study we noted the following:</a:t>
            </a:r>
          </a:p>
          <a:p>
            <a:pPr marL="171450" indent="-171450">
              <a:buFont typeface="Arial" panose="020B0604020202020204" pitchFamily="34" charset="0"/>
              <a:buChar char="•"/>
            </a:pPr>
            <a:r>
              <a:rPr lang="en-US" sz="1000" dirty="0">
                <a:solidFill>
                  <a:srgbClr val="808000"/>
                </a:solidFill>
                <a:effectLst/>
                <a:latin typeface="Arial Narrow" panose="020B0606020202030204" pitchFamily="34" charset="0"/>
                <a:ea typeface="Times New Roman" panose="02020603050405020304" pitchFamily="18" charset="0"/>
              </a:rPr>
              <a:t>100% of pupils enjoy their woodland sessions. </a:t>
            </a:r>
            <a:r>
              <a:rPr lang="en-US" sz="1000" dirty="0">
                <a:solidFill>
                  <a:srgbClr val="808000"/>
                </a:solidFill>
                <a:latin typeface="Arial Narrow" panose="020B0606020202030204" pitchFamily="34" charset="0"/>
                <a:ea typeface="Times New Roman" panose="02020603050405020304" pitchFamily="18" charset="0"/>
              </a:rPr>
              <a:t>Some r</a:t>
            </a:r>
            <a:r>
              <a:rPr lang="en-US" sz="1000" dirty="0">
                <a:solidFill>
                  <a:srgbClr val="808000"/>
                </a:solidFill>
                <a:effectLst/>
                <a:latin typeface="Arial Narrow" panose="020B0606020202030204" pitchFamily="34" charset="0"/>
                <a:ea typeface="Times New Roman" panose="02020603050405020304" pitchFamily="18" charset="0"/>
              </a:rPr>
              <a:t>esponses were: It is fun</a:t>
            </a:r>
            <a:r>
              <a:rPr lang="en-US" sz="1000" dirty="0">
                <a:solidFill>
                  <a:srgbClr val="808000"/>
                </a:solidFill>
                <a:latin typeface="Arial Narrow" panose="020B0606020202030204" pitchFamily="34" charset="0"/>
                <a:ea typeface="Times New Roman" panose="02020603050405020304" pitchFamily="18" charset="0"/>
              </a:rPr>
              <a:t>. It is</a:t>
            </a:r>
            <a:r>
              <a:rPr lang="en-US" sz="1000" dirty="0">
                <a:solidFill>
                  <a:srgbClr val="808000"/>
                </a:solidFill>
                <a:effectLst/>
                <a:latin typeface="Arial Narrow" panose="020B0606020202030204" pitchFamily="34" charset="0"/>
                <a:ea typeface="Times New Roman" panose="02020603050405020304" pitchFamily="18" charset="0"/>
              </a:rPr>
              <a:t> amazing and It is like extra play time but you learn things. </a:t>
            </a:r>
            <a:endParaRPr lang="en-GB" sz="1000" dirty="0">
              <a:solidFill>
                <a:srgbClr val="808000"/>
              </a:solidFill>
              <a:effectLst/>
              <a:latin typeface="Arial Narrow" panose="020B0606020202030204" pitchFamily="34" charset="0"/>
              <a:ea typeface="Times New Roman" panose="02020603050405020304" pitchFamily="18" charset="0"/>
            </a:endParaRPr>
          </a:p>
          <a:p>
            <a:pPr marL="171450" indent="-171450">
              <a:buFont typeface="Arial" panose="020B0604020202020204" pitchFamily="34" charset="0"/>
              <a:buChar char="•"/>
            </a:pPr>
            <a:r>
              <a:rPr lang="en-US" sz="1000" dirty="0">
                <a:solidFill>
                  <a:srgbClr val="808000"/>
                </a:solidFill>
                <a:effectLst/>
                <a:latin typeface="Arial Narrow" panose="020B0606020202030204" pitchFamily="34" charset="0"/>
                <a:ea typeface="Times New Roman" panose="02020603050405020304" pitchFamily="18" charset="0"/>
              </a:rPr>
              <a:t>All children in the study could name many skills they have learn in these sessions. Key skills </a:t>
            </a:r>
            <a:r>
              <a:rPr lang="en-US" sz="1000" dirty="0">
                <a:solidFill>
                  <a:srgbClr val="808000"/>
                </a:solidFill>
                <a:latin typeface="Arial Narrow" panose="020B0606020202030204" pitchFamily="34" charset="0"/>
                <a:ea typeface="Times New Roman" panose="02020603050405020304" pitchFamily="18" charset="0"/>
              </a:rPr>
              <a:t>mentioned </a:t>
            </a:r>
            <a:r>
              <a:rPr lang="en-US" sz="1000" dirty="0">
                <a:solidFill>
                  <a:srgbClr val="808000"/>
                </a:solidFill>
                <a:effectLst/>
                <a:latin typeface="Arial Narrow" panose="020B0606020202030204" pitchFamily="34" charset="0"/>
                <a:ea typeface="Times New Roman" panose="02020603050405020304" pitchFamily="18" charset="0"/>
              </a:rPr>
              <a:t>were: Leaning about habitats and dangerous plants and wildlife. How to build dens and climb trees. </a:t>
            </a:r>
            <a:r>
              <a:rPr lang="en-US" sz="1000" dirty="0">
                <a:solidFill>
                  <a:srgbClr val="808000"/>
                </a:solidFill>
                <a:latin typeface="Arial Narrow" panose="020B0606020202030204" pitchFamily="34" charset="0"/>
                <a:ea typeface="Times New Roman" panose="02020603050405020304" pitchFamily="18" charset="0"/>
              </a:rPr>
              <a:t>S</a:t>
            </a:r>
            <a:r>
              <a:rPr lang="en-US" sz="1000" dirty="0">
                <a:solidFill>
                  <a:srgbClr val="808000"/>
                </a:solidFill>
                <a:effectLst/>
                <a:latin typeface="Arial Narrow" panose="020B0606020202030204" pitchFamily="34" charset="0"/>
                <a:ea typeface="Times New Roman" panose="02020603050405020304" pitchFamily="18" charset="0"/>
              </a:rPr>
              <a:t>afety around splinters(“ Do not touch sharp bits!”). Children also mentioned communication, stitching, </a:t>
            </a:r>
            <a:r>
              <a:rPr lang="en-US" sz="1000" dirty="0" err="1">
                <a:solidFill>
                  <a:srgbClr val="808000"/>
                </a:solidFill>
                <a:effectLst/>
                <a:latin typeface="Arial Narrow" panose="020B0606020202030204" pitchFamily="34" charset="0"/>
                <a:ea typeface="Times New Roman" panose="02020603050405020304" pitchFamily="18" charset="0"/>
              </a:rPr>
              <a:t>spacial</a:t>
            </a:r>
            <a:r>
              <a:rPr lang="en-US" sz="1000" dirty="0">
                <a:solidFill>
                  <a:srgbClr val="808000"/>
                </a:solidFill>
                <a:effectLst/>
                <a:latin typeface="Arial Narrow" panose="020B0606020202030204" pitchFamily="34" charset="0"/>
                <a:ea typeface="Times New Roman" panose="02020603050405020304" pitchFamily="18" charset="0"/>
              </a:rPr>
              <a:t> awareness, working with new people and team work and finding new ways to do things.</a:t>
            </a:r>
          </a:p>
          <a:p>
            <a:r>
              <a:rPr lang="en-US" sz="1000" dirty="0">
                <a:solidFill>
                  <a:srgbClr val="808000"/>
                </a:solidFill>
                <a:effectLst/>
                <a:latin typeface="Arial Narrow" panose="020B0606020202030204" pitchFamily="34" charset="0"/>
                <a:ea typeface="Times New Roman" panose="02020603050405020304" pitchFamily="18" charset="0"/>
              </a:rPr>
              <a:t>The pupil voice also heard how children can talk about the skills they learn in the woodland and how they can be transferred into the classroom such as: Following rules, working with other people, listening, friendships, challenges and resilience and  building muscles in our hands. </a:t>
            </a:r>
          </a:p>
          <a:p>
            <a:endParaRPr lang="en-GB" sz="1000" dirty="0">
              <a:solidFill>
                <a:srgbClr val="808000"/>
              </a:solidFill>
              <a:effectLst/>
              <a:latin typeface="Arial Narrow" panose="020B0606020202030204" pitchFamily="34" charset="0"/>
              <a:ea typeface="Times New Roman" panose="02020603050405020304" pitchFamily="18" charset="0"/>
            </a:endParaRPr>
          </a:p>
          <a:p>
            <a:pPr eaLnBrk="1" hangingPunct="1">
              <a:spcBef>
                <a:spcPct val="0"/>
              </a:spcBef>
              <a:buFontTx/>
              <a:buNone/>
            </a:pPr>
            <a:endParaRPr lang="en-GB" altLang="en-US" sz="1000" dirty="0">
              <a:solidFill>
                <a:srgbClr val="808000"/>
              </a:solidFill>
              <a:latin typeface="Arial Narrow" pitchFamily="34" charset="0"/>
            </a:endParaRPr>
          </a:p>
          <a:p>
            <a:pPr eaLnBrk="1" hangingPunct="1">
              <a:spcBef>
                <a:spcPct val="0"/>
              </a:spcBef>
              <a:buFontTx/>
              <a:buNone/>
            </a:pPr>
            <a:endParaRPr lang="en-GB" altLang="en-US" sz="1000" b="1" u="sng" dirty="0">
              <a:solidFill>
                <a:srgbClr val="808000"/>
              </a:solidFill>
              <a:latin typeface="Arial Narrow" pitchFamily="34" charset="0"/>
            </a:endParaRPr>
          </a:p>
        </p:txBody>
      </p:sp>
      <p:sp>
        <p:nvSpPr>
          <p:cNvPr id="16" name="TextBox 15">
            <a:extLst>
              <a:ext uri="{FF2B5EF4-FFF2-40B4-BE49-F238E27FC236}">
                <a16:creationId xmlns:a16="http://schemas.microsoft.com/office/drawing/2014/main" id="{98AA29B4-E049-4814-95D2-C3039DA02D2F}"/>
              </a:ext>
            </a:extLst>
          </p:cNvPr>
          <p:cNvSpPr txBox="1"/>
          <p:nvPr/>
        </p:nvSpPr>
        <p:spPr>
          <a:xfrm>
            <a:off x="3581400" y="-21265"/>
            <a:ext cx="2209800" cy="3323987"/>
          </a:xfrm>
          <a:prstGeom prst="rect">
            <a:avLst/>
          </a:prstGeom>
          <a:noFill/>
        </p:spPr>
        <p:txBody>
          <a:bodyPr wrap="square">
            <a:spAutoFit/>
          </a:bodyPr>
          <a:lstStyle/>
          <a:p>
            <a:r>
              <a:rPr lang="en-US" sz="1000" b="1" dirty="0">
                <a:solidFill>
                  <a:srgbClr val="808000"/>
                </a:solidFill>
                <a:latin typeface="Arial Narrow" panose="020B0606020202030204" pitchFamily="34" charset="0"/>
                <a:ea typeface="Times New Roman" panose="02020603050405020304" pitchFamily="18" charset="0"/>
              </a:rPr>
              <a:t>Following a very positive recent parent voice: </a:t>
            </a:r>
          </a:p>
          <a:p>
            <a:pPr marL="171450" indent="-171450">
              <a:buFont typeface="Arial" panose="020B0604020202020204" pitchFamily="34" charset="0"/>
              <a:buChar char="•"/>
            </a:pPr>
            <a:r>
              <a:rPr lang="en-US" sz="1000" dirty="0">
                <a:solidFill>
                  <a:srgbClr val="808000"/>
                </a:solidFill>
                <a:effectLst/>
                <a:latin typeface="Arial Narrow" panose="020B0606020202030204" pitchFamily="34" charset="0"/>
                <a:ea typeface="Times New Roman" panose="02020603050405020304" pitchFamily="18" charset="0"/>
                <a:cs typeface="Arial" panose="020B0604020202020204" pitchFamily="34" charset="0"/>
              </a:rPr>
              <a:t>100% woodland sessions help their children develop skills beyond the classroom</a:t>
            </a:r>
          </a:p>
          <a:p>
            <a:pPr marL="171450" indent="-171450">
              <a:buFont typeface="Arial" panose="020B0604020202020204" pitchFamily="34" charset="0"/>
              <a:buChar char="•"/>
            </a:pPr>
            <a:r>
              <a:rPr lang="en-US" sz="1000" dirty="0">
                <a:solidFill>
                  <a:srgbClr val="808000"/>
                </a:solidFill>
                <a:effectLst/>
                <a:latin typeface="Arial Narrow" panose="020B0606020202030204" pitchFamily="34" charset="0"/>
                <a:ea typeface="Times New Roman" panose="02020603050405020304" pitchFamily="18" charset="0"/>
                <a:cs typeface="Arial" panose="020B0604020202020204" pitchFamily="34" charset="0"/>
              </a:rPr>
              <a:t>100% believe woodland sessions</a:t>
            </a:r>
            <a:r>
              <a:rPr lang="en-US" sz="1000" dirty="0">
                <a:solidFill>
                  <a:srgbClr val="808000"/>
                </a:solidFill>
                <a:effectLst/>
                <a:latin typeface="Arial Narrow" panose="020B0606020202030204" pitchFamily="34" charset="0"/>
                <a:ea typeface="Times New Roman" panose="02020603050405020304" pitchFamily="18" charset="0"/>
                <a:cs typeface="Segoe UI" panose="020B0502040204020203" pitchFamily="34" charset="0"/>
              </a:rPr>
              <a:t> provide useful information and opportunities to engage with my child’s learning.</a:t>
            </a:r>
          </a:p>
          <a:p>
            <a:pPr marL="171450" indent="-171450">
              <a:buFont typeface="Arial" panose="020B0604020202020204" pitchFamily="34" charset="0"/>
              <a:buChar char="•"/>
            </a:pPr>
            <a:r>
              <a:rPr lang="en-US" sz="1000" dirty="0">
                <a:solidFill>
                  <a:srgbClr val="808000"/>
                </a:solidFill>
                <a:latin typeface="Arial Narrow" panose="020B0606020202030204" pitchFamily="34" charset="0"/>
                <a:ea typeface="Times New Roman" panose="02020603050405020304" pitchFamily="18" charset="0"/>
                <a:cs typeface="Arial" panose="020B0604020202020204" pitchFamily="34" charset="0"/>
              </a:rPr>
              <a:t>95% b</a:t>
            </a:r>
            <a:r>
              <a:rPr lang="en-US" sz="1000" dirty="0">
                <a:solidFill>
                  <a:srgbClr val="808000"/>
                </a:solidFill>
                <a:effectLst/>
                <a:latin typeface="Arial Narrow" panose="020B0606020202030204" pitchFamily="34" charset="0"/>
                <a:ea typeface="Times New Roman" panose="02020603050405020304" pitchFamily="18" charset="0"/>
                <a:cs typeface="Arial" panose="020B0604020202020204" pitchFamily="34" charset="0"/>
              </a:rPr>
              <a:t>elieve the woodland sessions are important to their child’s love for learning and development</a:t>
            </a:r>
          </a:p>
          <a:p>
            <a:pPr marL="171450" indent="-171450">
              <a:buFont typeface="Arial" panose="020B0604020202020204" pitchFamily="34" charset="0"/>
              <a:buChar char="•"/>
            </a:pPr>
            <a:r>
              <a:rPr lang="en-US" sz="1000" dirty="0">
                <a:solidFill>
                  <a:srgbClr val="808000"/>
                </a:solidFill>
                <a:latin typeface="Arial Narrow" panose="020B0606020202030204" pitchFamily="34" charset="0"/>
                <a:ea typeface="Times New Roman" panose="02020603050405020304" pitchFamily="18" charset="0"/>
                <a:cs typeface="Arial" panose="020B0604020202020204" pitchFamily="34" charset="0"/>
              </a:rPr>
              <a:t>95%</a:t>
            </a:r>
            <a:r>
              <a:rPr lang="en-US" sz="1000" dirty="0">
                <a:solidFill>
                  <a:srgbClr val="808000"/>
                </a:solidFill>
                <a:effectLst/>
                <a:latin typeface="Arial Narrow" panose="020B0606020202030204" pitchFamily="34" charset="0"/>
                <a:ea typeface="Times New Roman" panose="02020603050405020304" pitchFamily="18" charset="0"/>
                <a:cs typeface="Arial" panose="020B0604020202020204" pitchFamily="34" charset="0"/>
              </a:rPr>
              <a:t> enjoy the parent woodland sessions </a:t>
            </a:r>
          </a:p>
          <a:p>
            <a:pPr marL="171450" indent="-171450">
              <a:buFont typeface="Arial" panose="020B0604020202020204" pitchFamily="34" charset="0"/>
              <a:buChar char="•"/>
            </a:pPr>
            <a:r>
              <a:rPr lang="en-US" sz="1000" dirty="0">
                <a:solidFill>
                  <a:srgbClr val="808000"/>
                </a:solidFill>
                <a:latin typeface="Arial Narrow" panose="020B0606020202030204" pitchFamily="34" charset="0"/>
                <a:ea typeface="Times New Roman" panose="02020603050405020304" pitchFamily="18" charset="0"/>
                <a:cs typeface="Arial" panose="020B0604020202020204" pitchFamily="34" charset="0"/>
              </a:rPr>
              <a:t>95% </a:t>
            </a:r>
            <a:r>
              <a:rPr lang="en-US" sz="1000" dirty="0">
                <a:solidFill>
                  <a:srgbClr val="808000"/>
                </a:solidFill>
                <a:effectLst/>
                <a:latin typeface="Arial Narrow" panose="020B0606020202030204" pitchFamily="34" charset="0"/>
                <a:ea typeface="Times New Roman" panose="02020603050405020304" pitchFamily="18" charset="0"/>
                <a:cs typeface="Arial" panose="020B0604020202020204" pitchFamily="34" charset="0"/>
              </a:rPr>
              <a:t>say their children talk positively about their woodland experiences </a:t>
            </a:r>
          </a:p>
          <a:p>
            <a:pPr marL="171450" indent="-171450">
              <a:buFont typeface="Arial" panose="020B0604020202020204" pitchFamily="34" charset="0"/>
              <a:buChar char="•"/>
            </a:pPr>
            <a:r>
              <a:rPr lang="en-US" sz="1000" dirty="0">
                <a:solidFill>
                  <a:srgbClr val="808000"/>
                </a:solidFill>
                <a:latin typeface="Arial Narrow" panose="020B0606020202030204" pitchFamily="34" charset="0"/>
                <a:ea typeface="Times New Roman" panose="02020603050405020304" pitchFamily="18" charset="0"/>
                <a:cs typeface="Arial" panose="020B0604020202020204" pitchFamily="34" charset="0"/>
              </a:rPr>
              <a:t>91%</a:t>
            </a:r>
            <a:r>
              <a:rPr lang="en-US" sz="1000" dirty="0">
                <a:solidFill>
                  <a:srgbClr val="808000"/>
                </a:solidFill>
                <a:effectLst/>
                <a:latin typeface="Arial Narrow" panose="020B0606020202030204" pitchFamily="34" charset="0"/>
                <a:ea typeface="Times New Roman" panose="02020603050405020304" pitchFamily="18" charset="0"/>
                <a:cs typeface="Arial" panose="020B0604020202020204" pitchFamily="34" charset="0"/>
              </a:rPr>
              <a:t> have attended woodland sessions</a:t>
            </a:r>
            <a:endParaRPr lang="en-GB" sz="1000" dirty="0">
              <a:solidFill>
                <a:srgbClr val="808000"/>
              </a:solidFill>
              <a:effectLst/>
              <a:latin typeface="Arial Narrow" panose="020B0606020202030204" pitchFamily="34" charset="0"/>
              <a:ea typeface="Times New Roman" panose="02020603050405020304" pitchFamily="18" charset="0"/>
            </a:endParaRPr>
          </a:p>
          <a:p>
            <a:pPr marL="171450" indent="-171450">
              <a:buFont typeface="Arial" panose="020B0604020202020204" pitchFamily="34" charset="0"/>
              <a:buChar char="•"/>
            </a:pPr>
            <a:r>
              <a:rPr lang="en-US" sz="1000" dirty="0">
                <a:solidFill>
                  <a:srgbClr val="808000"/>
                </a:solidFill>
                <a:latin typeface="Arial Narrow" panose="020B0606020202030204" pitchFamily="34" charset="0"/>
                <a:ea typeface="Times New Roman" panose="02020603050405020304" pitchFamily="18" charset="0"/>
                <a:cs typeface="Segoe UI" panose="020B0502040204020203" pitchFamily="34" charset="0"/>
              </a:rPr>
              <a:t>82%</a:t>
            </a:r>
            <a:r>
              <a:rPr lang="en-US" sz="1000" dirty="0">
                <a:solidFill>
                  <a:srgbClr val="808000"/>
                </a:solidFill>
                <a:effectLst/>
                <a:latin typeface="Arial Narrow" panose="020B0606020202030204" pitchFamily="34" charset="0"/>
                <a:ea typeface="Times New Roman" panose="02020603050405020304" pitchFamily="18" charset="0"/>
                <a:cs typeface="Segoe UI" panose="020B0502040204020203" pitchFamily="34" charset="0"/>
              </a:rPr>
              <a:t> believe the woodland communication is clear and informative</a:t>
            </a:r>
            <a:endParaRPr lang="en-US" sz="1000" b="1" dirty="0">
              <a:solidFill>
                <a:srgbClr val="808000"/>
              </a:solidFill>
              <a:latin typeface="Arial Narrow" panose="020B0606020202030204" pitchFamily="34" charset="0"/>
              <a:ea typeface="Times New Roman" panose="02020603050405020304" pitchFamily="18" charset="0"/>
            </a:endParaRPr>
          </a:p>
          <a:p>
            <a:pPr marL="171450" indent="-171450">
              <a:buFont typeface="Arial" panose="020B0604020202020204" pitchFamily="34" charset="0"/>
              <a:buChar char="•"/>
            </a:pPr>
            <a:r>
              <a:rPr lang="en-US" sz="1000" dirty="0">
                <a:solidFill>
                  <a:srgbClr val="808000"/>
                </a:solidFill>
                <a:latin typeface="Arial Narrow" panose="020B0606020202030204" pitchFamily="34" charset="0"/>
                <a:ea typeface="Times New Roman" panose="02020603050405020304" pitchFamily="18" charset="0"/>
                <a:cs typeface="Arial" panose="020B0604020202020204" pitchFamily="34" charset="0"/>
              </a:rPr>
              <a:t>82%</a:t>
            </a:r>
            <a:r>
              <a:rPr lang="en-US" sz="1000" dirty="0">
                <a:solidFill>
                  <a:srgbClr val="808000"/>
                </a:solidFill>
                <a:effectLst/>
                <a:latin typeface="Arial Narrow" panose="020B0606020202030204" pitchFamily="34" charset="0"/>
                <a:ea typeface="Times New Roman" panose="02020603050405020304" pitchFamily="18" charset="0"/>
                <a:cs typeface="Arial" panose="020B0604020202020204" pitchFamily="34" charset="0"/>
              </a:rPr>
              <a:t> understand the key skills learnt during our woodland sessions</a:t>
            </a:r>
            <a:endParaRPr lang="en-US" sz="1000" dirty="0">
              <a:solidFill>
                <a:srgbClr val="808000"/>
              </a:solidFill>
              <a:effectLst/>
              <a:latin typeface="Arial Narrow" panose="020B0606020202030204" pitchFamily="34" charset="0"/>
              <a:ea typeface="Times New Roman" panose="02020603050405020304" pitchFamily="18" charset="0"/>
              <a:cs typeface="Segoe UI" panose="020B0502040204020203" pitchFamily="34" charset="0"/>
            </a:endParaRPr>
          </a:p>
        </p:txBody>
      </p:sp>
      <p:pic>
        <p:nvPicPr>
          <p:cNvPr id="3" name="Picture 2">
            <a:extLst>
              <a:ext uri="{FF2B5EF4-FFF2-40B4-BE49-F238E27FC236}">
                <a16:creationId xmlns:a16="http://schemas.microsoft.com/office/drawing/2014/main" id="{5FF595A3-2300-403E-920B-5B59F8B081F8}"/>
              </a:ext>
            </a:extLst>
          </p:cNvPr>
          <p:cNvPicPr>
            <a:picLocks noChangeAspect="1"/>
          </p:cNvPicPr>
          <p:nvPr/>
        </p:nvPicPr>
        <p:blipFill>
          <a:blip r:embed="rId6"/>
          <a:stretch>
            <a:fillRect/>
          </a:stretch>
        </p:blipFill>
        <p:spPr>
          <a:xfrm>
            <a:off x="4044462" y="4444889"/>
            <a:ext cx="1374170" cy="1029059"/>
          </a:xfrm>
          <a:prstGeom prst="rect">
            <a:avLst/>
          </a:prstGeom>
        </p:spPr>
      </p:pic>
      <p:pic>
        <p:nvPicPr>
          <p:cNvPr id="8" name="Picture 7">
            <a:extLst>
              <a:ext uri="{FF2B5EF4-FFF2-40B4-BE49-F238E27FC236}">
                <a16:creationId xmlns:a16="http://schemas.microsoft.com/office/drawing/2014/main" id="{73B598DD-75AF-4725-A7E0-B399008ABD26}"/>
              </a:ext>
            </a:extLst>
          </p:cNvPr>
          <p:cNvPicPr>
            <a:picLocks noChangeAspect="1"/>
          </p:cNvPicPr>
          <p:nvPr/>
        </p:nvPicPr>
        <p:blipFill>
          <a:blip r:embed="rId7"/>
          <a:stretch>
            <a:fillRect/>
          </a:stretch>
        </p:blipFill>
        <p:spPr>
          <a:xfrm>
            <a:off x="3999215" y="3302722"/>
            <a:ext cx="1374170" cy="1032779"/>
          </a:xfrm>
          <a:prstGeom prst="rect">
            <a:avLst/>
          </a:prstGeom>
        </p:spPr>
      </p:pic>
      <p:pic>
        <p:nvPicPr>
          <p:cNvPr id="11" name="Picture 10">
            <a:extLst>
              <a:ext uri="{FF2B5EF4-FFF2-40B4-BE49-F238E27FC236}">
                <a16:creationId xmlns:a16="http://schemas.microsoft.com/office/drawing/2014/main" id="{0EE04726-84A1-4077-B7EF-752A60A31FAC}"/>
              </a:ext>
            </a:extLst>
          </p:cNvPr>
          <p:cNvPicPr>
            <a:picLocks noChangeAspect="1"/>
          </p:cNvPicPr>
          <p:nvPr/>
        </p:nvPicPr>
        <p:blipFill>
          <a:blip r:embed="rId8"/>
          <a:stretch>
            <a:fillRect/>
          </a:stretch>
        </p:blipFill>
        <p:spPr>
          <a:xfrm>
            <a:off x="6764571" y="4704735"/>
            <a:ext cx="2045474" cy="1538426"/>
          </a:xfrm>
          <a:prstGeom prst="rect">
            <a:avLst/>
          </a:prstGeom>
        </p:spPr>
      </p:pic>
      <p:pic>
        <p:nvPicPr>
          <p:cNvPr id="12" name="Picture 11">
            <a:extLst>
              <a:ext uri="{FF2B5EF4-FFF2-40B4-BE49-F238E27FC236}">
                <a16:creationId xmlns:a16="http://schemas.microsoft.com/office/drawing/2014/main" id="{40BD761B-ADB4-4AF3-AC33-59EB34DE7F01}"/>
              </a:ext>
            </a:extLst>
          </p:cNvPr>
          <p:cNvPicPr>
            <a:picLocks noChangeAspect="1"/>
          </p:cNvPicPr>
          <p:nvPr/>
        </p:nvPicPr>
        <p:blipFill>
          <a:blip r:embed="rId9"/>
          <a:stretch>
            <a:fillRect/>
          </a:stretch>
        </p:blipFill>
        <p:spPr>
          <a:xfrm>
            <a:off x="4013647" y="5583336"/>
            <a:ext cx="1404985" cy="1225618"/>
          </a:xfrm>
          <a:prstGeom prst="rect">
            <a:avLst/>
          </a:prstGeom>
        </p:spPr>
      </p:pic>
      <p:sp>
        <p:nvSpPr>
          <p:cNvPr id="26" name="TextBox 25">
            <a:extLst>
              <a:ext uri="{FF2B5EF4-FFF2-40B4-BE49-F238E27FC236}">
                <a16:creationId xmlns:a16="http://schemas.microsoft.com/office/drawing/2014/main" id="{A04FAA2B-83BF-42DD-894E-FCAF6A996E60}"/>
              </a:ext>
            </a:extLst>
          </p:cNvPr>
          <p:cNvSpPr txBox="1"/>
          <p:nvPr/>
        </p:nvSpPr>
        <p:spPr>
          <a:xfrm>
            <a:off x="6439212" y="104180"/>
            <a:ext cx="2743200" cy="4401205"/>
          </a:xfrm>
          <a:prstGeom prst="rect">
            <a:avLst/>
          </a:prstGeom>
          <a:noFill/>
        </p:spPr>
        <p:txBody>
          <a:bodyPr wrap="square">
            <a:spAutoFit/>
          </a:bodyPr>
          <a:lstStyle/>
          <a:p>
            <a:pPr eaLnBrk="1" hangingPunct="1">
              <a:spcBef>
                <a:spcPct val="0"/>
              </a:spcBef>
              <a:buFontTx/>
              <a:buNone/>
            </a:pPr>
            <a:r>
              <a:rPr lang="en-GB" altLang="en-US" sz="1000" b="1" u="sng" dirty="0">
                <a:solidFill>
                  <a:srgbClr val="808000"/>
                </a:solidFill>
                <a:latin typeface="Arial Narrow" pitchFamily="34" charset="0"/>
              </a:rPr>
              <a:t>Our Next Steps: Your voice matters and we are listening. </a:t>
            </a:r>
          </a:p>
          <a:p>
            <a:pPr eaLnBrk="1" hangingPunct="1">
              <a:spcBef>
                <a:spcPct val="0"/>
              </a:spcBef>
              <a:buFontTx/>
              <a:buNone/>
            </a:pPr>
            <a:r>
              <a:rPr lang="en-GB" altLang="en-US" sz="1000" dirty="0">
                <a:solidFill>
                  <a:srgbClr val="808000"/>
                </a:solidFill>
                <a:latin typeface="Arial Narrow" pitchFamily="34" charset="0"/>
              </a:rPr>
              <a:t>Listening to the views of our children and parents, we have / are putting the following in place: </a:t>
            </a:r>
          </a:p>
          <a:p>
            <a:pPr marL="171450" indent="-171450" eaLnBrk="1" hangingPunct="1">
              <a:spcBef>
                <a:spcPct val="0"/>
              </a:spcBef>
              <a:buFont typeface="Arial" panose="020B0604020202020204" pitchFamily="34" charset="0"/>
              <a:buChar char="•"/>
            </a:pPr>
            <a:r>
              <a:rPr lang="en-GB" altLang="en-US" sz="1000" dirty="0">
                <a:solidFill>
                  <a:srgbClr val="808000"/>
                </a:solidFill>
                <a:latin typeface="Arial Narrow" pitchFamily="34" charset="0"/>
              </a:rPr>
              <a:t>All dates for parent sessions are sent to parents at the beginning of each term to help parent’s organisation of work and other commitments</a:t>
            </a:r>
          </a:p>
          <a:p>
            <a:pPr marL="171450" indent="-171450" eaLnBrk="1" hangingPunct="1">
              <a:spcBef>
                <a:spcPct val="0"/>
              </a:spcBef>
              <a:buFont typeface="Arial" panose="020B0604020202020204" pitchFamily="34" charset="0"/>
              <a:buChar char="•"/>
            </a:pPr>
            <a:r>
              <a:rPr lang="en-GB" altLang="en-US" sz="1000" dirty="0">
                <a:solidFill>
                  <a:srgbClr val="808000"/>
                </a:solidFill>
                <a:latin typeface="Arial Narrow" pitchFamily="34" charset="0"/>
              </a:rPr>
              <a:t>A new leaflet devised with all the relevant information to be shared to parents and families</a:t>
            </a:r>
          </a:p>
          <a:p>
            <a:pPr marL="171450" indent="-171450" eaLnBrk="1" hangingPunct="1">
              <a:spcBef>
                <a:spcPct val="0"/>
              </a:spcBef>
              <a:buFont typeface="Arial" panose="020B0604020202020204" pitchFamily="34" charset="0"/>
              <a:buChar char="•"/>
            </a:pPr>
            <a:r>
              <a:rPr lang="en-GB" altLang="en-US" sz="1000" dirty="0">
                <a:solidFill>
                  <a:srgbClr val="808000"/>
                </a:solidFill>
                <a:latin typeface="Arial Narrow" pitchFamily="34" charset="0"/>
              </a:rPr>
              <a:t>Research and planning to look into barking the woodland floor to enable access in wet weather</a:t>
            </a:r>
          </a:p>
          <a:p>
            <a:pPr marL="171450" indent="-171450" eaLnBrk="1" hangingPunct="1">
              <a:spcBef>
                <a:spcPct val="0"/>
              </a:spcBef>
              <a:buFont typeface="Arial" panose="020B0604020202020204" pitchFamily="34" charset="0"/>
              <a:buChar char="•"/>
            </a:pPr>
            <a:r>
              <a:rPr lang="en-GB" altLang="en-US" sz="1000" dirty="0">
                <a:solidFill>
                  <a:srgbClr val="808000"/>
                </a:solidFill>
                <a:latin typeface="Arial Narrow" pitchFamily="34" charset="0"/>
              </a:rPr>
              <a:t>Funding and grants to be looked into so we can further enhance the area and it’s wildlife</a:t>
            </a:r>
          </a:p>
          <a:p>
            <a:pPr marL="171450" indent="-171450" eaLnBrk="1" hangingPunct="1">
              <a:spcBef>
                <a:spcPct val="0"/>
              </a:spcBef>
              <a:buFont typeface="Arial" panose="020B0604020202020204" pitchFamily="34" charset="0"/>
              <a:buChar char="•"/>
            </a:pPr>
            <a:r>
              <a:rPr lang="en-GB" altLang="en-US" sz="1000" dirty="0">
                <a:solidFill>
                  <a:srgbClr val="808000"/>
                </a:solidFill>
                <a:latin typeface="Arial Narrow" pitchFamily="34" charset="0"/>
              </a:rPr>
              <a:t>Regular newsletters celebrating session to continue but to also include key skills learnt and children’s thoughts and feedback</a:t>
            </a:r>
          </a:p>
          <a:p>
            <a:pPr marL="171450" indent="-171450" eaLnBrk="1" hangingPunct="1">
              <a:spcBef>
                <a:spcPct val="0"/>
              </a:spcBef>
              <a:buFont typeface="Arial" panose="020B0604020202020204" pitchFamily="34" charset="0"/>
              <a:buChar char="•"/>
            </a:pPr>
            <a:r>
              <a:rPr lang="en-GB" altLang="en-US" sz="1000" dirty="0">
                <a:solidFill>
                  <a:srgbClr val="808000"/>
                </a:solidFill>
                <a:latin typeface="Arial Narrow" pitchFamily="34" charset="0"/>
              </a:rPr>
              <a:t>Woodland lead to visit Forest school settings for further ideas and inspiration</a:t>
            </a:r>
          </a:p>
          <a:p>
            <a:pPr marL="171450" indent="-171450" eaLnBrk="1" hangingPunct="1">
              <a:spcBef>
                <a:spcPct val="0"/>
              </a:spcBef>
              <a:buFont typeface="Arial" panose="020B0604020202020204" pitchFamily="34" charset="0"/>
              <a:buChar char="•"/>
            </a:pPr>
            <a:r>
              <a:rPr lang="en-GB" altLang="en-US" sz="1000" dirty="0">
                <a:solidFill>
                  <a:srgbClr val="808000"/>
                </a:solidFill>
                <a:latin typeface="Arial Narrow" pitchFamily="34" charset="0"/>
              </a:rPr>
              <a:t>Further den building resources to be purchased, following </a:t>
            </a:r>
            <a:r>
              <a:rPr lang="en-GB" altLang="en-US" sz="1000">
                <a:solidFill>
                  <a:srgbClr val="808000"/>
                </a:solidFill>
                <a:latin typeface="Arial Narrow" pitchFamily="34" charset="0"/>
              </a:rPr>
              <a:t>pupil voice</a:t>
            </a:r>
            <a:endParaRPr lang="en-GB" altLang="en-US" sz="1000" dirty="0">
              <a:solidFill>
                <a:srgbClr val="808000"/>
              </a:solidFill>
              <a:latin typeface="Arial Narrow" pitchFamily="34" charset="0"/>
            </a:endParaRPr>
          </a:p>
          <a:p>
            <a:pPr marL="171450" indent="-171450" eaLnBrk="1" hangingPunct="1">
              <a:spcBef>
                <a:spcPct val="0"/>
              </a:spcBef>
              <a:buFont typeface="Arial" panose="020B0604020202020204" pitchFamily="34" charset="0"/>
              <a:buChar char="•"/>
            </a:pPr>
            <a:r>
              <a:rPr lang="en-GB" altLang="en-US" sz="1000" dirty="0">
                <a:solidFill>
                  <a:srgbClr val="808000"/>
                </a:solidFill>
                <a:latin typeface="Arial Narrow" pitchFamily="34" charset="0"/>
              </a:rPr>
              <a:t>Teachers to plan in more pond sessions for the children to explore, when appropriate due to higher staffing needs and increased pupil  / adult ratios.</a:t>
            </a:r>
          </a:p>
          <a:p>
            <a:pPr>
              <a:spcBef>
                <a:spcPct val="0"/>
              </a:spcBef>
            </a:pPr>
            <a:r>
              <a:rPr lang="en-US" sz="1000" dirty="0">
                <a:solidFill>
                  <a:srgbClr val="808000"/>
                </a:solidFill>
                <a:latin typeface="Arial Narrow" panose="020B0606020202030204" pitchFamily="34" charset="0"/>
                <a:ea typeface="Times New Roman" panose="02020603050405020304" pitchFamily="18" charset="0"/>
                <a:cs typeface="Segoe UI" panose="020B0502040204020203" pitchFamily="34" charset="0"/>
              </a:rPr>
              <a:t>Unfortunately, we have looked into allowing siblings to join our sessions and due to risk assessments and activities being planned for, we are unavailable to cater for this for the time being. </a:t>
            </a:r>
            <a:r>
              <a:rPr lang="en-US" sz="1000" dirty="0">
                <a:solidFill>
                  <a:srgbClr val="808000"/>
                </a:solidFill>
                <a:effectLst/>
                <a:latin typeface="Arial Narrow" panose="020B0606020202030204" pitchFamily="34" charset="0"/>
                <a:ea typeface="Times New Roman" panose="02020603050405020304" pitchFamily="18" charset="0"/>
                <a:cs typeface="Segoe UI" panose="020B0502040204020203" pitchFamily="34" charset="0"/>
              </a:rPr>
              <a:t> </a:t>
            </a:r>
            <a:endParaRPr lang="en-GB" sz="1000" dirty="0">
              <a:solidFill>
                <a:srgbClr val="808000"/>
              </a:solidFill>
              <a:effectLst/>
              <a:latin typeface="Arial Narrow" panose="020B0606020202030204" pitchFamily="34" charset="0"/>
              <a:ea typeface="Times New Roman" panose="02020603050405020304" pitchFamily="18" charset="0"/>
            </a:endParaRPr>
          </a:p>
          <a:p>
            <a:pPr eaLnBrk="1" hangingPunct="1">
              <a:spcBef>
                <a:spcPct val="0"/>
              </a:spcBef>
            </a:pPr>
            <a:endParaRPr lang="en-GB" altLang="en-US" sz="1000" dirty="0">
              <a:solidFill>
                <a:srgbClr val="808000"/>
              </a:solidFill>
              <a:latin typeface="Arial Narrow" pitchFamily="34" charset="0"/>
            </a:endParaRPr>
          </a:p>
        </p:txBody>
      </p:sp>
    </p:spTree>
    <p:extLst>
      <p:ext uri="{BB962C8B-B14F-4D97-AF65-F5344CB8AC3E}">
        <p14:creationId xmlns:p14="http://schemas.microsoft.com/office/powerpoint/2010/main" val="733078675"/>
      </p:ext>
    </p:extLst>
  </p:cSld>
  <p:clrMapOvr>
    <a:masterClrMapping/>
  </p:clrMapOvr>
</p:sld>
</file>

<file path=ppt/theme/theme1.xml><?xml version="1.0" encoding="utf-8"?>
<a:theme xmlns:a="http://schemas.openxmlformats.org/drawingml/2006/main" name="Office Theme">
  <a:themeElements>
    <a:clrScheme name="Couture">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5414</TotalTime>
  <Words>2008</Words>
  <Application>Microsoft Office PowerPoint</Application>
  <PresentationFormat>On-screen Show (4:3)</PresentationFormat>
  <Paragraphs>79</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Arial Narrow</vt:lpstr>
      <vt:lpstr>Baskerville Old Face</vt:lpstr>
      <vt:lpstr>Calibri</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Betty Roach</dc:creator>
  <cp:lastModifiedBy>Monck Mikaila</cp:lastModifiedBy>
  <cp:revision>39</cp:revision>
  <cp:lastPrinted>2023-11-13T12:27:23Z</cp:lastPrinted>
  <dcterms:created xsi:type="dcterms:W3CDTF">2006-08-16T00:00:00Z</dcterms:created>
  <dcterms:modified xsi:type="dcterms:W3CDTF">2026-01-29T07:12:44Z</dcterms:modified>
</cp:coreProperties>
</file>